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omputer Says No" panose="020B0604020202020204" charset="0"/>
      <p:regular r:id="rId21"/>
    </p:embeddedFont>
    <p:embeddedFont>
      <p:font typeface="HK Modula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2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6.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350" y="553605"/>
            <a:ext cx="17259300" cy="9179790"/>
          </a:xfrm>
          <a:prstGeom prst="rect">
            <a:avLst/>
          </a:prstGeom>
        </p:spPr>
      </p:pic>
      <p:sp>
        <p:nvSpPr>
          <p:cNvPr id="4" name="TextBox 4"/>
          <p:cNvSpPr txBox="1"/>
          <p:nvPr/>
        </p:nvSpPr>
        <p:spPr>
          <a:xfrm>
            <a:off x="4076363" y="4676863"/>
            <a:ext cx="9657911" cy="762000"/>
          </a:xfrm>
          <a:prstGeom prst="rect">
            <a:avLst/>
          </a:prstGeom>
        </p:spPr>
        <p:txBody>
          <a:bodyPr lIns="0" tIns="0" rIns="0" bIns="0" rtlCol="0" anchor="t">
            <a:spAutoFit/>
          </a:bodyPr>
          <a:lstStyle/>
          <a:p>
            <a:pPr marL="0" lvl="0" indent="0" algn="ctr">
              <a:lnSpc>
                <a:spcPts val="5040"/>
              </a:lnSpc>
              <a:spcBef>
                <a:spcPct val="0"/>
              </a:spcBef>
            </a:pPr>
            <a:r>
              <a:rPr lang="en-US" sz="7200" spc="359">
                <a:solidFill>
                  <a:srgbClr val="00FFFF"/>
                </a:solidFill>
                <a:latin typeface="Computer Says No"/>
              </a:rPr>
              <a:t>ĐẶNG BẢO VIỆT-NHÓM TRƯỞNG</a:t>
            </a:r>
          </a:p>
        </p:txBody>
      </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05319" y="8831061"/>
            <a:ext cx="477363" cy="427239"/>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61812" y="8831061"/>
            <a:ext cx="477363" cy="427239"/>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648825" y="8831061"/>
            <a:ext cx="477363" cy="427239"/>
          </a:xfrm>
          <a:prstGeom prst="rect">
            <a:avLst/>
          </a:prstGeom>
        </p:spPr>
      </p:pic>
      <p:sp>
        <p:nvSpPr>
          <p:cNvPr id="8" name="TextBox 8"/>
          <p:cNvSpPr txBox="1"/>
          <p:nvPr/>
        </p:nvSpPr>
        <p:spPr>
          <a:xfrm>
            <a:off x="586881" y="2302440"/>
            <a:ext cx="16104589" cy="1440973"/>
          </a:xfrm>
          <a:prstGeom prst="rect">
            <a:avLst/>
          </a:prstGeom>
        </p:spPr>
        <p:txBody>
          <a:bodyPr lIns="0" tIns="0" rIns="0" bIns="0" rtlCol="0" anchor="t">
            <a:spAutoFit/>
          </a:bodyPr>
          <a:lstStyle/>
          <a:p>
            <a:pPr marL="0" lvl="0" indent="0" algn="ctr">
              <a:lnSpc>
                <a:spcPts val="11715"/>
              </a:lnSpc>
              <a:spcBef>
                <a:spcPct val="0"/>
              </a:spcBef>
            </a:pPr>
            <a:r>
              <a:rPr lang="en-US" sz="8368" spc="1422">
                <a:solidFill>
                  <a:srgbClr val="FFFFFF"/>
                </a:solidFill>
                <a:latin typeface="HK Modular Bold Italics"/>
              </a:rPr>
              <a:t>NHÓM 8 PYTHON</a:t>
            </a:r>
          </a:p>
        </p:txBody>
      </p:sp>
      <p:sp>
        <p:nvSpPr>
          <p:cNvPr id="9" name="TextBox 9"/>
          <p:cNvSpPr txBox="1"/>
          <p:nvPr/>
        </p:nvSpPr>
        <p:spPr>
          <a:xfrm>
            <a:off x="389862" y="6063075"/>
            <a:ext cx="7596719" cy="746828"/>
          </a:xfrm>
          <a:prstGeom prst="rect">
            <a:avLst/>
          </a:prstGeom>
        </p:spPr>
        <p:txBody>
          <a:bodyPr lIns="0" tIns="0" rIns="0" bIns="0" rtlCol="0" anchor="t">
            <a:spAutoFit/>
          </a:bodyPr>
          <a:lstStyle/>
          <a:p>
            <a:pPr marL="0" lvl="0" indent="0" algn="ctr">
              <a:lnSpc>
                <a:spcPts val="4926"/>
              </a:lnSpc>
              <a:spcBef>
                <a:spcPct val="0"/>
              </a:spcBef>
            </a:pPr>
            <a:r>
              <a:rPr lang="en-US" sz="7037" spc="351">
                <a:solidFill>
                  <a:srgbClr val="00FFFF"/>
                </a:solidFill>
                <a:latin typeface="Computer Says No"/>
              </a:rPr>
              <a:t>NGUYỄN HOÀNG HÀ</a:t>
            </a:r>
          </a:p>
        </p:txBody>
      </p:sp>
      <p:sp>
        <p:nvSpPr>
          <p:cNvPr id="10" name="TextBox 10"/>
          <p:cNvSpPr txBox="1"/>
          <p:nvPr/>
        </p:nvSpPr>
        <p:spPr>
          <a:xfrm>
            <a:off x="1194350" y="7472775"/>
            <a:ext cx="6792231" cy="762000"/>
          </a:xfrm>
          <a:prstGeom prst="rect">
            <a:avLst/>
          </a:prstGeom>
        </p:spPr>
        <p:txBody>
          <a:bodyPr lIns="0" tIns="0" rIns="0" bIns="0" rtlCol="0" anchor="t">
            <a:spAutoFit/>
          </a:bodyPr>
          <a:lstStyle/>
          <a:p>
            <a:pPr marL="0" lvl="0" indent="0" algn="ctr">
              <a:lnSpc>
                <a:spcPts val="5040"/>
              </a:lnSpc>
              <a:spcBef>
                <a:spcPct val="0"/>
              </a:spcBef>
            </a:pPr>
            <a:r>
              <a:rPr lang="en-US" sz="7200" spc="359">
                <a:solidFill>
                  <a:srgbClr val="00FFFF"/>
                </a:solidFill>
                <a:latin typeface="Computer Says No"/>
              </a:rPr>
              <a:t>NGUYỄN ĐÌNH TRUNG</a:t>
            </a:r>
          </a:p>
        </p:txBody>
      </p:sp>
      <p:sp>
        <p:nvSpPr>
          <p:cNvPr id="11" name="TextBox 11"/>
          <p:cNvSpPr txBox="1"/>
          <p:nvPr/>
        </p:nvSpPr>
        <p:spPr>
          <a:xfrm>
            <a:off x="10384426" y="6074819"/>
            <a:ext cx="4940292" cy="762000"/>
          </a:xfrm>
          <a:prstGeom prst="rect">
            <a:avLst/>
          </a:prstGeom>
        </p:spPr>
        <p:txBody>
          <a:bodyPr lIns="0" tIns="0" rIns="0" bIns="0" rtlCol="0" anchor="t">
            <a:spAutoFit/>
          </a:bodyPr>
          <a:lstStyle/>
          <a:p>
            <a:pPr marL="0" lvl="0" indent="0" algn="ctr">
              <a:lnSpc>
                <a:spcPts val="5040"/>
              </a:lnSpc>
              <a:spcBef>
                <a:spcPct val="0"/>
              </a:spcBef>
            </a:pPr>
            <a:r>
              <a:rPr lang="en-US" sz="7200" spc="359">
                <a:solidFill>
                  <a:srgbClr val="00FFFF"/>
                </a:solidFill>
                <a:latin typeface="Computer Says No"/>
              </a:rPr>
              <a:t>ĐỖ ĐỨC VIÊN</a:t>
            </a:r>
          </a:p>
        </p:txBody>
      </p:sp>
      <p:sp>
        <p:nvSpPr>
          <p:cNvPr id="12" name="TextBox 12"/>
          <p:cNvSpPr txBox="1"/>
          <p:nvPr/>
        </p:nvSpPr>
        <p:spPr>
          <a:xfrm>
            <a:off x="10800443" y="7472775"/>
            <a:ext cx="6458857" cy="762000"/>
          </a:xfrm>
          <a:prstGeom prst="rect">
            <a:avLst/>
          </a:prstGeom>
        </p:spPr>
        <p:txBody>
          <a:bodyPr lIns="0" tIns="0" rIns="0" bIns="0" rtlCol="0" anchor="t">
            <a:spAutoFit/>
          </a:bodyPr>
          <a:lstStyle/>
          <a:p>
            <a:pPr marL="0" lvl="0" indent="0" algn="ctr">
              <a:lnSpc>
                <a:spcPts val="5040"/>
              </a:lnSpc>
              <a:spcBef>
                <a:spcPct val="0"/>
              </a:spcBef>
            </a:pPr>
            <a:r>
              <a:rPr lang="en-US" sz="7200" spc="359">
                <a:solidFill>
                  <a:srgbClr val="00FFFF"/>
                </a:solidFill>
                <a:latin typeface="Computer Says No"/>
              </a:rPr>
              <a:t>ĐÀM THUẪN TUẤN ANH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TextBox 3"/>
          <p:cNvSpPr txBox="1"/>
          <p:nvPr/>
        </p:nvSpPr>
        <p:spPr>
          <a:xfrm>
            <a:off x="5616640" y="1631247"/>
            <a:ext cx="12054759" cy="1668780"/>
          </a:xfrm>
          <a:prstGeom prst="rect">
            <a:avLst/>
          </a:prstGeom>
        </p:spPr>
        <p:txBody>
          <a:bodyPr lIns="0" tIns="0" rIns="0" bIns="0" rtlCol="0" anchor="t">
            <a:spAutoFit/>
          </a:bodyPr>
          <a:lstStyle/>
          <a:p>
            <a:pPr marL="0" lvl="0" indent="0" algn="ctr">
              <a:lnSpc>
                <a:spcPts val="6719"/>
              </a:lnSpc>
              <a:spcBef>
                <a:spcPct val="0"/>
              </a:spcBef>
            </a:pPr>
            <a:r>
              <a:rPr lang="en-US" sz="4800" spc="720">
                <a:solidFill>
                  <a:srgbClr val="FFFFFF"/>
                </a:solidFill>
                <a:latin typeface="HK Modular Bold Italics"/>
              </a:rPr>
              <a:t>NHÓM 8 PHÁT TRIỂN SURF GAME NHƯ THẾ NÀO</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9076" b="1351"/>
          <a:stretch>
            <a:fillRect/>
          </a:stretch>
        </p:blipFill>
        <p:spPr>
          <a:xfrm>
            <a:off x="0" y="8356417"/>
            <a:ext cx="18288000" cy="1930583"/>
          </a:xfrm>
          <a:prstGeom prst="rect">
            <a:avLst/>
          </a:prstGeom>
        </p:spPr>
      </p:pic>
      <p:sp>
        <p:nvSpPr>
          <p:cNvPr id="5" name="TextBox 5"/>
          <p:cNvSpPr txBox="1"/>
          <p:nvPr/>
        </p:nvSpPr>
        <p:spPr>
          <a:xfrm>
            <a:off x="5622616" y="3671502"/>
            <a:ext cx="12048783" cy="1701163"/>
          </a:xfrm>
          <a:prstGeom prst="rect">
            <a:avLst/>
          </a:prstGeom>
        </p:spPr>
        <p:txBody>
          <a:bodyPr lIns="0" tIns="0" rIns="0" bIns="0" rtlCol="0" anchor="t">
            <a:spAutoFit/>
          </a:bodyPr>
          <a:lstStyle/>
          <a:p>
            <a:pPr marL="0" lvl="0" indent="0">
              <a:lnSpc>
                <a:spcPts val="6599"/>
              </a:lnSpc>
              <a:spcBef>
                <a:spcPct val="0"/>
              </a:spcBef>
            </a:pPr>
            <a:r>
              <a:rPr lang="en-US" sz="6599" spc="329">
                <a:solidFill>
                  <a:srgbClr val="FFFFFF"/>
                </a:solidFill>
                <a:latin typeface="Computer Says No Bold"/>
              </a:rPr>
              <a:t>Nhóm 8 sử dụng ngôn ngữ python cùng thư viện pygame để phát triển trò chơi.</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81126"/>
          <a:stretch>
            <a:fillRect/>
          </a:stretch>
        </p:blipFill>
        <p:spPr>
          <a:xfrm>
            <a:off x="886023" y="-200025"/>
            <a:ext cx="16515953" cy="168134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86023" y="1726497"/>
            <a:ext cx="4461194" cy="2936277"/>
          </a:xfrm>
          <a:prstGeom prst="rect">
            <a:avLst/>
          </a:prstGeom>
        </p:spPr>
      </p:pic>
      <p:sp>
        <p:nvSpPr>
          <p:cNvPr id="8" name="TextBox 8"/>
          <p:cNvSpPr txBox="1"/>
          <p:nvPr/>
        </p:nvSpPr>
        <p:spPr>
          <a:xfrm>
            <a:off x="5622616" y="5496490"/>
            <a:ext cx="12048783" cy="3358513"/>
          </a:xfrm>
          <a:prstGeom prst="rect">
            <a:avLst/>
          </a:prstGeom>
        </p:spPr>
        <p:txBody>
          <a:bodyPr lIns="0" tIns="0" rIns="0" bIns="0" rtlCol="0" anchor="t">
            <a:spAutoFit/>
          </a:bodyPr>
          <a:lstStyle/>
          <a:p>
            <a:pPr marL="0" lvl="0" indent="0">
              <a:lnSpc>
                <a:spcPts val="6599"/>
              </a:lnSpc>
              <a:spcBef>
                <a:spcPct val="0"/>
              </a:spcBef>
            </a:pPr>
            <a:r>
              <a:rPr lang="en-US" sz="6599" spc="329" dirty="0">
                <a:solidFill>
                  <a:srgbClr val="FFFFFF"/>
                </a:solidFill>
                <a:latin typeface="Computer Says No"/>
              </a:rPr>
              <a:t>Source code chia </a:t>
            </a:r>
            <a:r>
              <a:rPr lang="en-US" sz="6599" spc="329" dirty="0" err="1">
                <a:solidFill>
                  <a:srgbClr val="FFFFFF"/>
                </a:solidFill>
                <a:latin typeface="Computer Says No"/>
              </a:rPr>
              <a:t>làm</a:t>
            </a:r>
            <a:r>
              <a:rPr lang="en-US" sz="6599" spc="329" dirty="0">
                <a:solidFill>
                  <a:srgbClr val="FFFFFF"/>
                </a:solidFill>
                <a:latin typeface="Computer Says No"/>
              </a:rPr>
              <a:t> 5 file </a:t>
            </a:r>
            <a:r>
              <a:rPr lang="en-US" sz="6599" spc="329" dirty="0" err="1">
                <a:solidFill>
                  <a:srgbClr val="FFFFFF"/>
                </a:solidFill>
                <a:latin typeface="Computer Says No"/>
              </a:rPr>
              <a:t>tương</a:t>
            </a:r>
            <a:r>
              <a:rPr lang="en-US" sz="6599" spc="329" dirty="0">
                <a:solidFill>
                  <a:srgbClr val="FFFFFF"/>
                </a:solidFill>
                <a:latin typeface="Computer Says No"/>
              </a:rPr>
              <a:t> </a:t>
            </a:r>
            <a:r>
              <a:rPr lang="en-US" sz="6599" spc="329" dirty="0" err="1">
                <a:solidFill>
                  <a:srgbClr val="FFFFFF"/>
                </a:solidFill>
                <a:latin typeface="Computer Says No"/>
              </a:rPr>
              <a:t>ứng</a:t>
            </a:r>
            <a:r>
              <a:rPr lang="en-US" sz="6599" spc="329" dirty="0">
                <a:solidFill>
                  <a:srgbClr val="FFFFFF"/>
                </a:solidFill>
                <a:latin typeface="Computer Says No"/>
              </a:rPr>
              <a:t> </a:t>
            </a:r>
            <a:r>
              <a:rPr lang="en-US" sz="6599" spc="329" dirty="0" err="1">
                <a:solidFill>
                  <a:srgbClr val="FFFFFF"/>
                </a:solidFill>
                <a:latin typeface="Computer Says No"/>
              </a:rPr>
              <a:t>với</a:t>
            </a:r>
            <a:r>
              <a:rPr lang="en-US" sz="6599" spc="329" dirty="0">
                <a:solidFill>
                  <a:srgbClr val="FFFFFF"/>
                </a:solidFill>
                <a:latin typeface="Computer Says No"/>
              </a:rPr>
              <a:t> </a:t>
            </a:r>
            <a:r>
              <a:rPr lang="en-US" sz="6599" spc="329" dirty="0" err="1">
                <a:solidFill>
                  <a:srgbClr val="FFFFFF"/>
                </a:solidFill>
                <a:latin typeface="Computer Says No"/>
              </a:rPr>
              <a:t>từng</a:t>
            </a:r>
            <a:r>
              <a:rPr lang="en-US" sz="6599" spc="329" dirty="0">
                <a:solidFill>
                  <a:srgbClr val="FFFFFF"/>
                </a:solidFill>
                <a:latin typeface="Computer Says No"/>
              </a:rPr>
              <a:t> </a:t>
            </a:r>
            <a:r>
              <a:rPr lang="en-US" sz="6599" spc="329" dirty="0" err="1">
                <a:solidFill>
                  <a:srgbClr val="FFFFFF"/>
                </a:solidFill>
                <a:latin typeface="Computer Says No"/>
              </a:rPr>
              <a:t>thành</a:t>
            </a:r>
            <a:r>
              <a:rPr lang="en-US" sz="6599" spc="329" dirty="0">
                <a:solidFill>
                  <a:srgbClr val="FFFFFF"/>
                </a:solidFill>
                <a:latin typeface="Computer Says No"/>
              </a:rPr>
              <a:t> </a:t>
            </a:r>
            <a:r>
              <a:rPr lang="en-US" sz="6599" spc="329" dirty="0" err="1">
                <a:solidFill>
                  <a:srgbClr val="FFFFFF"/>
                </a:solidFill>
                <a:latin typeface="Computer Says No"/>
              </a:rPr>
              <a:t>phần</a:t>
            </a:r>
            <a:r>
              <a:rPr lang="en-US" sz="6599" spc="329" dirty="0">
                <a:solidFill>
                  <a:srgbClr val="FFFFFF"/>
                </a:solidFill>
                <a:latin typeface="Computer Says No"/>
              </a:rPr>
              <a:t> </a:t>
            </a:r>
            <a:r>
              <a:rPr lang="en-US" sz="6599" spc="329" dirty="0" err="1">
                <a:solidFill>
                  <a:srgbClr val="FFFFFF"/>
                </a:solidFill>
                <a:latin typeface="Computer Says No"/>
              </a:rPr>
              <a:t>trong</a:t>
            </a:r>
            <a:r>
              <a:rPr lang="en-US" sz="6599" spc="329" dirty="0">
                <a:solidFill>
                  <a:srgbClr val="FFFFFF"/>
                </a:solidFill>
                <a:latin typeface="Computer Says No"/>
              </a:rPr>
              <a:t> game bao </a:t>
            </a:r>
            <a:r>
              <a:rPr lang="en-US" sz="6599" spc="329" dirty="0" err="1">
                <a:solidFill>
                  <a:srgbClr val="FFFFFF"/>
                </a:solidFill>
                <a:latin typeface="Computer Says No"/>
              </a:rPr>
              <a:t>gồm</a:t>
            </a:r>
            <a:r>
              <a:rPr lang="en-US" sz="6599" spc="329" dirty="0">
                <a:solidFill>
                  <a:srgbClr val="FFFFFF"/>
                </a:solidFill>
                <a:latin typeface="Computer Says No"/>
              </a:rPr>
              <a:t> main.py, player.py, complie.py, source.py.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352" b="82249"/>
          <a:stretch>
            <a:fillRect/>
          </a:stretch>
        </p:blipFill>
        <p:spPr>
          <a:xfrm rot="-10800000">
            <a:off x="9784074" y="9181306"/>
            <a:ext cx="8503926" cy="110569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352" b="82249"/>
          <a:stretch>
            <a:fillRect/>
          </a:stretch>
        </p:blipFill>
        <p:spPr>
          <a:xfrm>
            <a:off x="0" y="0"/>
            <a:ext cx="8503926" cy="1105694"/>
          </a:xfrm>
          <a:prstGeom prst="rect">
            <a:avLst/>
          </a:prstGeom>
        </p:spPr>
      </p:pic>
      <p:grpSp>
        <p:nvGrpSpPr>
          <p:cNvPr id="5" name="Group 5"/>
          <p:cNvGrpSpPr/>
          <p:nvPr/>
        </p:nvGrpSpPr>
        <p:grpSpPr>
          <a:xfrm>
            <a:off x="8403913" y="0"/>
            <a:ext cx="9884087" cy="241720"/>
            <a:chOff x="0" y="0"/>
            <a:chExt cx="7960771" cy="194684"/>
          </a:xfrm>
        </p:grpSpPr>
        <p:sp>
          <p:nvSpPr>
            <p:cNvPr id="6" name="Freeform 6"/>
            <p:cNvSpPr/>
            <p:nvPr/>
          </p:nvSpPr>
          <p:spPr>
            <a:xfrm>
              <a:off x="0" y="0"/>
              <a:ext cx="7960771" cy="194684"/>
            </a:xfrm>
            <a:custGeom>
              <a:avLst/>
              <a:gdLst/>
              <a:ahLst/>
              <a:cxnLst/>
              <a:rect l="l" t="t" r="r" b="b"/>
              <a:pathLst>
                <a:path w="7960771" h="194684">
                  <a:moveTo>
                    <a:pt x="0" y="0"/>
                  </a:moveTo>
                  <a:lnTo>
                    <a:pt x="7960771" y="0"/>
                  </a:lnTo>
                  <a:lnTo>
                    <a:pt x="7960771" y="194684"/>
                  </a:lnTo>
                  <a:lnTo>
                    <a:pt x="0" y="194684"/>
                  </a:lnTo>
                  <a:close/>
                </a:path>
              </a:pathLst>
            </a:custGeom>
            <a:solidFill>
              <a:srgbClr val="00FFFF"/>
            </a:solidFill>
          </p:spPr>
        </p:sp>
      </p:grpSp>
      <p:grpSp>
        <p:nvGrpSpPr>
          <p:cNvPr id="7" name="Group 7"/>
          <p:cNvGrpSpPr/>
          <p:nvPr/>
        </p:nvGrpSpPr>
        <p:grpSpPr>
          <a:xfrm>
            <a:off x="0" y="10045280"/>
            <a:ext cx="9884087" cy="241720"/>
            <a:chOff x="0" y="0"/>
            <a:chExt cx="7960771" cy="194684"/>
          </a:xfrm>
        </p:grpSpPr>
        <p:sp>
          <p:nvSpPr>
            <p:cNvPr id="8" name="Freeform 8"/>
            <p:cNvSpPr/>
            <p:nvPr/>
          </p:nvSpPr>
          <p:spPr>
            <a:xfrm>
              <a:off x="0" y="0"/>
              <a:ext cx="7960771" cy="194684"/>
            </a:xfrm>
            <a:custGeom>
              <a:avLst/>
              <a:gdLst/>
              <a:ahLst/>
              <a:cxnLst/>
              <a:rect l="l" t="t" r="r" b="b"/>
              <a:pathLst>
                <a:path w="7960771" h="194684">
                  <a:moveTo>
                    <a:pt x="0" y="0"/>
                  </a:moveTo>
                  <a:lnTo>
                    <a:pt x="7960771" y="0"/>
                  </a:lnTo>
                  <a:lnTo>
                    <a:pt x="7960771" y="194684"/>
                  </a:lnTo>
                  <a:lnTo>
                    <a:pt x="0" y="194684"/>
                  </a:lnTo>
                  <a:close/>
                </a:path>
              </a:pathLst>
            </a:custGeom>
            <a:solidFill>
              <a:srgbClr val="00FFFF"/>
            </a:solidFill>
          </p:spPr>
        </p:sp>
      </p:grpSp>
      <p:pic>
        <p:nvPicPr>
          <p:cNvPr id="9" name="Picture 9"/>
          <p:cNvPicPr>
            <a:picLocks noChangeAspect="1"/>
          </p:cNvPicPr>
          <p:nvPr/>
        </p:nvPicPr>
        <p:blipFill>
          <a:blip r:embed="rId5"/>
          <a:srcRect t="9634" b="2296"/>
          <a:stretch>
            <a:fillRect/>
          </a:stretch>
        </p:blipFill>
        <p:spPr>
          <a:xfrm>
            <a:off x="8772913" y="2545753"/>
            <a:ext cx="9146087" cy="6592075"/>
          </a:xfrm>
          <a:prstGeom prst="rect">
            <a:avLst/>
          </a:prstGeom>
        </p:spPr>
      </p:pic>
      <p:grpSp>
        <p:nvGrpSpPr>
          <p:cNvPr id="10" name="Group 10"/>
          <p:cNvGrpSpPr/>
          <p:nvPr/>
        </p:nvGrpSpPr>
        <p:grpSpPr>
          <a:xfrm>
            <a:off x="229642" y="1006449"/>
            <a:ext cx="8274284" cy="8274102"/>
            <a:chOff x="0" y="0"/>
            <a:chExt cx="11032379" cy="11032136"/>
          </a:xfrm>
        </p:grpSpPr>
        <p:sp>
          <p:nvSpPr>
            <p:cNvPr id="11" name="TextBox 11"/>
            <p:cNvSpPr txBox="1"/>
            <p:nvPr/>
          </p:nvSpPr>
          <p:spPr>
            <a:xfrm>
              <a:off x="0" y="-104775"/>
              <a:ext cx="11032379" cy="1220283"/>
            </a:xfrm>
            <a:prstGeom prst="rect">
              <a:avLst/>
            </a:prstGeom>
          </p:spPr>
          <p:txBody>
            <a:bodyPr lIns="0" tIns="0" rIns="0" bIns="0" rtlCol="0" anchor="t">
              <a:spAutoFit/>
            </a:bodyPr>
            <a:lstStyle/>
            <a:p>
              <a:pPr marL="0" lvl="0" indent="0">
                <a:lnSpc>
                  <a:spcPts val="7734"/>
                </a:lnSpc>
                <a:spcBef>
                  <a:spcPct val="0"/>
                </a:spcBef>
              </a:pPr>
              <a:r>
                <a:rPr lang="en-US" sz="5524" spc="828">
                  <a:solidFill>
                    <a:srgbClr val="FFFFFF"/>
                  </a:solidFill>
                  <a:latin typeface="HK Modular"/>
                </a:rPr>
                <a:t>MAIN.PY</a:t>
              </a:r>
            </a:p>
          </p:txBody>
        </p:sp>
        <p:sp>
          <p:nvSpPr>
            <p:cNvPr id="12" name="TextBox 12"/>
            <p:cNvSpPr txBox="1"/>
            <p:nvPr/>
          </p:nvSpPr>
          <p:spPr>
            <a:xfrm>
              <a:off x="0" y="1779826"/>
              <a:ext cx="11032379" cy="9252309"/>
            </a:xfrm>
            <a:prstGeom prst="rect">
              <a:avLst/>
            </a:prstGeom>
          </p:spPr>
          <p:txBody>
            <a:bodyPr lIns="0" tIns="0" rIns="0" bIns="0" rtlCol="0" anchor="t">
              <a:spAutoFit/>
            </a:bodyPr>
            <a:lstStyle/>
            <a:p>
              <a:pPr marL="0" lvl="0" indent="0">
                <a:lnSpc>
                  <a:spcPts val="6010"/>
                </a:lnSpc>
                <a:spcBef>
                  <a:spcPct val="0"/>
                </a:spcBef>
              </a:pPr>
              <a:r>
                <a:rPr lang="en-US" sz="6010" spc="300">
                  <a:solidFill>
                    <a:srgbClr val="FFFFFF"/>
                  </a:solidFill>
                  <a:latin typeface="Computer Says No Bold"/>
                </a:rPr>
                <a:t>file main.py mang chức năng tạo màn hình chơi game, tạo map, xử lý logic khi chơi game như score, player, FPS,... và xuất file score ra màn hình khi trò chơi kết thúc. Chứa code các thành phần như Howtoplay, select player, reset và menu.</a:t>
              </a:r>
            </a:p>
          </p:txBody>
        </p:sp>
      </p:grpSp>
      <p:sp>
        <p:nvSpPr>
          <p:cNvPr id="13" name="TextBox 13"/>
          <p:cNvSpPr txBox="1"/>
          <p:nvPr/>
        </p:nvSpPr>
        <p:spPr>
          <a:xfrm>
            <a:off x="5452926" y="561377"/>
            <a:ext cx="12466074" cy="1079500"/>
          </a:xfrm>
          <a:prstGeom prst="rect">
            <a:avLst/>
          </a:prstGeom>
        </p:spPr>
        <p:txBody>
          <a:bodyPr lIns="0" tIns="0" rIns="0" bIns="0" rtlCol="0" anchor="t">
            <a:spAutoFit/>
          </a:bodyPr>
          <a:lstStyle/>
          <a:p>
            <a:pPr marL="0" lvl="0" indent="0" algn="r">
              <a:lnSpc>
                <a:spcPts val="8000"/>
              </a:lnSpc>
              <a:spcBef>
                <a:spcPct val="0"/>
              </a:spcBef>
            </a:pPr>
            <a:r>
              <a:rPr lang="en-US" sz="8000" spc="400">
                <a:solidFill>
                  <a:srgbClr val="ED1C24"/>
                </a:solidFill>
                <a:latin typeface="Computer Says No"/>
              </a:rPr>
              <a:t>PHÁT TRIỂN GAME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352" b="82249"/>
          <a:stretch>
            <a:fillRect/>
          </a:stretch>
        </p:blipFill>
        <p:spPr>
          <a:xfrm rot="-10800000">
            <a:off x="9784074" y="9181306"/>
            <a:ext cx="8503926" cy="110569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352" b="82249"/>
          <a:stretch>
            <a:fillRect/>
          </a:stretch>
        </p:blipFill>
        <p:spPr>
          <a:xfrm>
            <a:off x="0" y="0"/>
            <a:ext cx="8503926" cy="1105694"/>
          </a:xfrm>
          <a:prstGeom prst="rect">
            <a:avLst/>
          </a:prstGeom>
        </p:spPr>
      </p:pic>
      <p:grpSp>
        <p:nvGrpSpPr>
          <p:cNvPr id="5" name="Group 5"/>
          <p:cNvGrpSpPr/>
          <p:nvPr/>
        </p:nvGrpSpPr>
        <p:grpSpPr>
          <a:xfrm>
            <a:off x="8403913" y="0"/>
            <a:ext cx="9884087" cy="241720"/>
            <a:chOff x="0" y="0"/>
            <a:chExt cx="7960771" cy="194684"/>
          </a:xfrm>
        </p:grpSpPr>
        <p:sp>
          <p:nvSpPr>
            <p:cNvPr id="6" name="Freeform 6"/>
            <p:cNvSpPr/>
            <p:nvPr/>
          </p:nvSpPr>
          <p:spPr>
            <a:xfrm>
              <a:off x="0" y="0"/>
              <a:ext cx="7960771" cy="194684"/>
            </a:xfrm>
            <a:custGeom>
              <a:avLst/>
              <a:gdLst/>
              <a:ahLst/>
              <a:cxnLst/>
              <a:rect l="l" t="t" r="r" b="b"/>
              <a:pathLst>
                <a:path w="7960771" h="194684">
                  <a:moveTo>
                    <a:pt x="0" y="0"/>
                  </a:moveTo>
                  <a:lnTo>
                    <a:pt x="7960771" y="0"/>
                  </a:lnTo>
                  <a:lnTo>
                    <a:pt x="7960771" y="194684"/>
                  </a:lnTo>
                  <a:lnTo>
                    <a:pt x="0" y="194684"/>
                  </a:lnTo>
                  <a:close/>
                </a:path>
              </a:pathLst>
            </a:custGeom>
            <a:solidFill>
              <a:srgbClr val="00FFFF"/>
            </a:solidFill>
          </p:spPr>
        </p:sp>
      </p:grpSp>
      <p:grpSp>
        <p:nvGrpSpPr>
          <p:cNvPr id="7" name="Group 7"/>
          <p:cNvGrpSpPr/>
          <p:nvPr/>
        </p:nvGrpSpPr>
        <p:grpSpPr>
          <a:xfrm>
            <a:off x="0" y="10045280"/>
            <a:ext cx="9884087" cy="241720"/>
            <a:chOff x="0" y="0"/>
            <a:chExt cx="7960771" cy="194684"/>
          </a:xfrm>
        </p:grpSpPr>
        <p:sp>
          <p:nvSpPr>
            <p:cNvPr id="8" name="Freeform 8"/>
            <p:cNvSpPr/>
            <p:nvPr/>
          </p:nvSpPr>
          <p:spPr>
            <a:xfrm>
              <a:off x="0" y="0"/>
              <a:ext cx="7960771" cy="194684"/>
            </a:xfrm>
            <a:custGeom>
              <a:avLst/>
              <a:gdLst/>
              <a:ahLst/>
              <a:cxnLst/>
              <a:rect l="l" t="t" r="r" b="b"/>
              <a:pathLst>
                <a:path w="7960771" h="194684">
                  <a:moveTo>
                    <a:pt x="0" y="0"/>
                  </a:moveTo>
                  <a:lnTo>
                    <a:pt x="7960771" y="0"/>
                  </a:lnTo>
                  <a:lnTo>
                    <a:pt x="7960771" y="194684"/>
                  </a:lnTo>
                  <a:lnTo>
                    <a:pt x="0" y="194684"/>
                  </a:lnTo>
                  <a:close/>
                </a:path>
              </a:pathLst>
            </a:custGeom>
            <a:solidFill>
              <a:srgbClr val="00FFFF"/>
            </a:solidFill>
          </p:spPr>
        </p:sp>
      </p:grpSp>
      <p:pic>
        <p:nvPicPr>
          <p:cNvPr id="9" name="Picture 9"/>
          <p:cNvPicPr>
            <a:picLocks noChangeAspect="1"/>
          </p:cNvPicPr>
          <p:nvPr/>
        </p:nvPicPr>
        <p:blipFill>
          <a:blip r:embed="rId5"/>
          <a:srcRect/>
          <a:stretch>
            <a:fillRect/>
          </a:stretch>
        </p:blipFill>
        <p:spPr>
          <a:xfrm>
            <a:off x="9144000" y="1640878"/>
            <a:ext cx="8373172" cy="7575036"/>
          </a:xfrm>
          <a:prstGeom prst="rect">
            <a:avLst/>
          </a:prstGeom>
        </p:spPr>
      </p:pic>
      <p:grpSp>
        <p:nvGrpSpPr>
          <p:cNvPr id="10" name="Group 10"/>
          <p:cNvGrpSpPr/>
          <p:nvPr/>
        </p:nvGrpSpPr>
        <p:grpSpPr>
          <a:xfrm>
            <a:off x="389464" y="1640878"/>
            <a:ext cx="7724998" cy="7162851"/>
            <a:chOff x="0" y="0"/>
            <a:chExt cx="10299997" cy="9550469"/>
          </a:xfrm>
        </p:grpSpPr>
        <p:sp>
          <p:nvSpPr>
            <p:cNvPr id="11" name="TextBox 11"/>
            <p:cNvSpPr txBox="1"/>
            <p:nvPr/>
          </p:nvSpPr>
          <p:spPr>
            <a:xfrm>
              <a:off x="0" y="-104775"/>
              <a:ext cx="10299997" cy="1220283"/>
            </a:xfrm>
            <a:prstGeom prst="rect">
              <a:avLst/>
            </a:prstGeom>
          </p:spPr>
          <p:txBody>
            <a:bodyPr lIns="0" tIns="0" rIns="0" bIns="0" rtlCol="0" anchor="t">
              <a:spAutoFit/>
            </a:bodyPr>
            <a:lstStyle/>
            <a:p>
              <a:pPr marL="0" lvl="0" indent="0">
                <a:lnSpc>
                  <a:spcPts val="7734"/>
                </a:lnSpc>
                <a:spcBef>
                  <a:spcPct val="0"/>
                </a:spcBef>
              </a:pPr>
              <a:r>
                <a:rPr lang="en-US" sz="5524" spc="828">
                  <a:solidFill>
                    <a:srgbClr val="FFFFFF"/>
                  </a:solidFill>
                  <a:latin typeface="HK Modular Bold Italics"/>
                </a:rPr>
                <a:t>PLAYER.PY</a:t>
              </a:r>
            </a:p>
          </p:txBody>
        </p:sp>
        <p:sp>
          <p:nvSpPr>
            <p:cNvPr id="12" name="TextBox 12"/>
            <p:cNvSpPr txBox="1"/>
            <p:nvPr/>
          </p:nvSpPr>
          <p:spPr>
            <a:xfrm>
              <a:off x="0" y="1798876"/>
              <a:ext cx="10299997" cy="7751592"/>
            </a:xfrm>
            <a:prstGeom prst="rect">
              <a:avLst/>
            </a:prstGeom>
          </p:spPr>
          <p:txBody>
            <a:bodyPr lIns="0" tIns="0" rIns="0" bIns="0" rtlCol="0" anchor="t">
              <a:spAutoFit/>
            </a:bodyPr>
            <a:lstStyle/>
            <a:p>
              <a:pPr marL="0" lvl="0" indent="0">
                <a:lnSpc>
                  <a:spcPts val="6510"/>
                </a:lnSpc>
                <a:spcBef>
                  <a:spcPct val="0"/>
                </a:spcBef>
              </a:pPr>
              <a:r>
                <a:rPr lang="en-US" sz="6510" spc="325">
                  <a:solidFill>
                    <a:srgbClr val="FFFFFF"/>
                  </a:solidFill>
                  <a:latin typeface="Computer Says No Bold"/>
                </a:rPr>
                <a:t>file player.py mang chức năng tạo các nhân vật trong game. có 5 nhân vật tương ứng với 5 biến chaN trong file. Class Character và Obstacle tạo hình nhân vật</a:t>
              </a:r>
            </a:p>
          </p:txBody>
        </p:sp>
      </p:grpSp>
      <p:sp>
        <p:nvSpPr>
          <p:cNvPr id="13" name="TextBox 13"/>
          <p:cNvSpPr txBox="1"/>
          <p:nvPr/>
        </p:nvSpPr>
        <p:spPr>
          <a:xfrm>
            <a:off x="5051098" y="555625"/>
            <a:ext cx="12466074" cy="1079500"/>
          </a:xfrm>
          <a:prstGeom prst="rect">
            <a:avLst/>
          </a:prstGeom>
        </p:spPr>
        <p:txBody>
          <a:bodyPr lIns="0" tIns="0" rIns="0" bIns="0" rtlCol="0" anchor="t">
            <a:spAutoFit/>
          </a:bodyPr>
          <a:lstStyle/>
          <a:p>
            <a:pPr marL="0" lvl="0" indent="0" algn="r">
              <a:lnSpc>
                <a:spcPts val="8000"/>
              </a:lnSpc>
              <a:spcBef>
                <a:spcPct val="0"/>
              </a:spcBef>
            </a:pPr>
            <a:r>
              <a:rPr lang="en-US" sz="8000" spc="400">
                <a:solidFill>
                  <a:srgbClr val="ED1C24"/>
                </a:solidFill>
                <a:latin typeface="Computer Says No"/>
              </a:rPr>
              <a:t>PHÁT TRIỂN GAME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352" b="82249"/>
          <a:stretch>
            <a:fillRect/>
          </a:stretch>
        </p:blipFill>
        <p:spPr>
          <a:xfrm rot="-10800000">
            <a:off x="9784074" y="9181306"/>
            <a:ext cx="8503926" cy="110569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352" b="82249"/>
          <a:stretch>
            <a:fillRect/>
          </a:stretch>
        </p:blipFill>
        <p:spPr>
          <a:xfrm>
            <a:off x="0" y="0"/>
            <a:ext cx="8503926" cy="1105694"/>
          </a:xfrm>
          <a:prstGeom prst="rect">
            <a:avLst/>
          </a:prstGeom>
        </p:spPr>
      </p:pic>
      <p:grpSp>
        <p:nvGrpSpPr>
          <p:cNvPr id="5" name="Group 5"/>
          <p:cNvGrpSpPr/>
          <p:nvPr/>
        </p:nvGrpSpPr>
        <p:grpSpPr>
          <a:xfrm>
            <a:off x="8403913" y="0"/>
            <a:ext cx="9884087" cy="241720"/>
            <a:chOff x="0" y="0"/>
            <a:chExt cx="7960771" cy="194684"/>
          </a:xfrm>
        </p:grpSpPr>
        <p:sp>
          <p:nvSpPr>
            <p:cNvPr id="6" name="Freeform 6"/>
            <p:cNvSpPr/>
            <p:nvPr/>
          </p:nvSpPr>
          <p:spPr>
            <a:xfrm>
              <a:off x="0" y="0"/>
              <a:ext cx="7960771" cy="194684"/>
            </a:xfrm>
            <a:custGeom>
              <a:avLst/>
              <a:gdLst/>
              <a:ahLst/>
              <a:cxnLst/>
              <a:rect l="l" t="t" r="r" b="b"/>
              <a:pathLst>
                <a:path w="7960771" h="194684">
                  <a:moveTo>
                    <a:pt x="0" y="0"/>
                  </a:moveTo>
                  <a:lnTo>
                    <a:pt x="7960771" y="0"/>
                  </a:lnTo>
                  <a:lnTo>
                    <a:pt x="7960771" y="194684"/>
                  </a:lnTo>
                  <a:lnTo>
                    <a:pt x="0" y="194684"/>
                  </a:lnTo>
                  <a:close/>
                </a:path>
              </a:pathLst>
            </a:custGeom>
            <a:solidFill>
              <a:srgbClr val="00FFFF"/>
            </a:solidFill>
          </p:spPr>
        </p:sp>
      </p:grpSp>
      <p:grpSp>
        <p:nvGrpSpPr>
          <p:cNvPr id="7" name="Group 7"/>
          <p:cNvGrpSpPr/>
          <p:nvPr/>
        </p:nvGrpSpPr>
        <p:grpSpPr>
          <a:xfrm>
            <a:off x="0" y="10045280"/>
            <a:ext cx="9884087" cy="241720"/>
            <a:chOff x="0" y="0"/>
            <a:chExt cx="7960771" cy="194684"/>
          </a:xfrm>
        </p:grpSpPr>
        <p:sp>
          <p:nvSpPr>
            <p:cNvPr id="8" name="Freeform 8"/>
            <p:cNvSpPr/>
            <p:nvPr/>
          </p:nvSpPr>
          <p:spPr>
            <a:xfrm>
              <a:off x="0" y="0"/>
              <a:ext cx="7960771" cy="194684"/>
            </a:xfrm>
            <a:custGeom>
              <a:avLst/>
              <a:gdLst/>
              <a:ahLst/>
              <a:cxnLst/>
              <a:rect l="l" t="t" r="r" b="b"/>
              <a:pathLst>
                <a:path w="7960771" h="194684">
                  <a:moveTo>
                    <a:pt x="0" y="0"/>
                  </a:moveTo>
                  <a:lnTo>
                    <a:pt x="7960771" y="0"/>
                  </a:lnTo>
                  <a:lnTo>
                    <a:pt x="7960771" y="194684"/>
                  </a:lnTo>
                  <a:lnTo>
                    <a:pt x="0" y="194684"/>
                  </a:lnTo>
                  <a:close/>
                </a:path>
              </a:pathLst>
            </a:custGeom>
            <a:solidFill>
              <a:srgbClr val="00FFFF"/>
            </a:solidFill>
          </p:spPr>
        </p:sp>
      </p:grpSp>
      <p:pic>
        <p:nvPicPr>
          <p:cNvPr id="9" name="Picture 9"/>
          <p:cNvPicPr>
            <a:picLocks noChangeAspect="1"/>
          </p:cNvPicPr>
          <p:nvPr/>
        </p:nvPicPr>
        <p:blipFill>
          <a:blip r:embed="rId5"/>
          <a:srcRect/>
          <a:stretch>
            <a:fillRect/>
          </a:stretch>
        </p:blipFill>
        <p:spPr>
          <a:xfrm>
            <a:off x="8503926" y="1635125"/>
            <a:ext cx="9013246" cy="7449140"/>
          </a:xfrm>
          <a:prstGeom prst="rect">
            <a:avLst/>
          </a:prstGeom>
        </p:spPr>
      </p:pic>
      <p:grpSp>
        <p:nvGrpSpPr>
          <p:cNvPr id="10" name="Group 10"/>
          <p:cNvGrpSpPr/>
          <p:nvPr/>
        </p:nvGrpSpPr>
        <p:grpSpPr>
          <a:xfrm>
            <a:off x="389464" y="1640878"/>
            <a:ext cx="7724998" cy="7162851"/>
            <a:chOff x="0" y="0"/>
            <a:chExt cx="10299997" cy="9550469"/>
          </a:xfrm>
        </p:grpSpPr>
        <p:sp>
          <p:nvSpPr>
            <p:cNvPr id="11" name="TextBox 11"/>
            <p:cNvSpPr txBox="1"/>
            <p:nvPr/>
          </p:nvSpPr>
          <p:spPr>
            <a:xfrm>
              <a:off x="0" y="-104775"/>
              <a:ext cx="10299997" cy="1220283"/>
            </a:xfrm>
            <a:prstGeom prst="rect">
              <a:avLst/>
            </a:prstGeom>
          </p:spPr>
          <p:txBody>
            <a:bodyPr lIns="0" tIns="0" rIns="0" bIns="0" rtlCol="0" anchor="t">
              <a:spAutoFit/>
            </a:bodyPr>
            <a:lstStyle/>
            <a:p>
              <a:pPr marL="0" lvl="0" indent="0">
                <a:lnSpc>
                  <a:spcPts val="7734"/>
                </a:lnSpc>
                <a:spcBef>
                  <a:spcPct val="0"/>
                </a:spcBef>
              </a:pPr>
              <a:r>
                <a:rPr lang="en-US" sz="5524" spc="828">
                  <a:solidFill>
                    <a:srgbClr val="FFFFFF"/>
                  </a:solidFill>
                  <a:latin typeface="HK Modular"/>
                </a:rPr>
                <a:t>SOURCE.PY</a:t>
              </a:r>
            </a:p>
          </p:txBody>
        </p:sp>
        <p:sp>
          <p:nvSpPr>
            <p:cNvPr id="12" name="TextBox 12"/>
            <p:cNvSpPr txBox="1"/>
            <p:nvPr/>
          </p:nvSpPr>
          <p:spPr>
            <a:xfrm>
              <a:off x="0" y="1798876"/>
              <a:ext cx="10299997" cy="7751592"/>
            </a:xfrm>
            <a:prstGeom prst="rect">
              <a:avLst/>
            </a:prstGeom>
          </p:spPr>
          <p:txBody>
            <a:bodyPr lIns="0" tIns="0" rIns="0" bIns="0" rtlCol="0" anchor="t">
              <a:spAutoFit/>
            </a:bodyPr>
            <a:lstStyle/>
            <a:p>
              <a:pPr marL="0" lvl="0" indent="0">
                <a:lnSpc>
                  <a:spcPts val="6510"/>
                </a:lnSpc>
                <a:spcBef>
                  <a:spcPct val="0"/>
                </a:spcBef>
              </a:pPr>
              <a:r>
                <a:rPr lang="en-US" sz="6510" spc="325">
                  <a:solidFill>
                    <a:srgbClr val="FFFFFF"/>
                  </a:solidFill>
                  <a:latin typeface="Computer Says No Bold"/>
                </a:rPr>
                <a:t>file player.py mang chức năng tạo các thực thể trong game như màu sắc, ảnh, font, button. Tạo Map và các thực thể trong map như Tree, Wood, Obs,... Enemy. </a:t>
              </a:r>
            </a:p>
          </p:txBody>
        </p:sp>
      </p:grpSp>
      <p:sp>
        <p:nvSpPr>
          <p:cNvPr id="13" name="TextBox 13"/>
          <p:cNvSpPr txBox="1"/>
          <p:nvPr/>
        </p:nvSpPr>
        <p:spPr>
          <a:xfrm>
            <a:off x="5051098" y="555625"/>
            <a:ext cx="12466074" cy="1079500"/>
          </a:xfrm>
          <a:prstGeom prst="rect">
            <a:avLst/>
          </a:prstGeom>
        </p:spPr>
        <p:txBody>
          <a:bodyPr lIns="0" tIns="0" rIns="0" bIns="0" rtlCol="0" anchor="t">
            <a:spAutoFit/>
          </a:bodyPr>
          <a:lstStyle/>
          <a:p>
            <a:pPr marL="0" lvl="0" indent="0" algn="r">
              <a:lnSpc>
                <a:spcPts val="8000"/>
              </a:lnSpc>
              <a:spcBef>
                <a:spcPct val="0"/>
              </a:spcBef>
            </a:pPr>
            <a:r>
              <a:rPr lang="en-US" sz="8000" spc="400">
                <a:solidFill>
                  <a:srgbClr val="ED1C24"/>
                </a:solidFill>
                <a:latin typeface="Computer Says No"/>
              </a:rPr>
              <a:t>PHÁT TRIỂN GAME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352" b="82249"/>
          <a:stretch>
            <a:fillRect/>
          </a:stretch>
        </p:blipFill>
        <p:spPr>
          <a:xfrm rot="-10800000">
            <a:off x="9784074" y="9181306"/>
            <a:ext cx="8503926" cy="110569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352" b="82249"/>
          <a:stretch>
            <a:fillRect/>
          </a:stretch>
        </p:blipFill>
        <p:spPr>
          <a:xfrm>
            <a:off x="0" y="0"/>
            <a:ext cx="8503926" cy="1105694"/>
          </a:xfrm>
          <a:prstGeom prst="rect">
            <a:avLst/>
          </a:prstGeom>
        </p:spPr>
      </p:pic>
      <p:grpSp>
        <p:nvGrpSpPr>
          <p:cNvPr id="5" name="Group 5"/>
          <p:cNvGrpSpPr/>
          <p:nvPr/>
        </p:nvGrpSpPr>
        <p:grpSpPr>
          <a:xfrm>
            <a:off x="8403913" y="0"/>
            <a:ext cx="9884087" cy="241720"/>
            <a:chOff x="0" y="0"/>
            <a:chExt cx="7960771" cy="194684"/>
          </a:xfrm>
        </p:grpSpPr>
        <p:sp>
          <p:nvSpPr>
            <p:cNvPr id="6" name="Freeform 6"/>
            <p:cNvSpPr/>
            <p:nvPr/>
          </p:nvSpPr>
          <p:spPr>
            <a:xfrm>
              <a:off x="0" y="0"/>
              <a:ext cx="7960771" cy="194684"/>
            </a:xfrm>
            <a:custGeom>
              <a:avLst/>
              <a:gdLst/>
              <a:ahLst/>
              <a:cxnLst/>
              <a:rect l="l" t="t" r="r" b="b"/>
              <a:pathLst>
                <a:path w="7960771" h="194684">
                  <a:moveTo>
                    <a:pt x="0" y="0"/>
                  </a:moveTo>
                  <a:lnTo>
                    <a:pt x="7960771" y="0"/>
                  </a:lnTo>
                  <a:lnTo>
                    <a:pt x="7960771" y="194684"/>
                  </a:lnTo>
                  <a:lnTo>
                    <a:pt x="0" y="194684"/>
                  </a:lnTo>
                  <a:close/>
                </a:path>
              </a:pathLst>
            </a:custGeom>
            <a:solidFill>
              <a:srgbClr val="00FFFF"/>
            </a:solidFill>
          </p:spPr>
        </p:sp>
      </p:grpSp>
      <p:grpSp>
        <p:nvGrpSpPr>
          <p:cNvPr id="7" name="Group 7"/>
          <p:cNvGrpSpPr/>
          <p:nvPr/>
        </p:nvGrpSpPr>
        <p:grpSpPr>
          <a:xfrm>
            <a:off x="0" y="10045280"/>
            <a:ext cx="9884087" cy="241720"/>
            <a:chOff x="0" y="0"/>
            <a:chExt cx="7960771" cy="194684"/>
          </a:xfrm>
        </p:grpSpPr>
        <p:sp>
          <p:nvSpPr>
            <p:cNvPr id="8" name="Freeform 8"/>
            <p:cNvSpPr/>
            <p:nvPr/>
          </p:nvSpPr>
          <p:spPr>
            <a:xfrm>
              <a:off x="0" y="0"/>
              <a:ext cx="7960771" cy="194684"/>
            </a:xfrm>
            <a:custGeom>
              <a:avLst/>
              <a:gdLst/>
              <a:ahLst/>
              <a:cxnLst/>
              <a:rect l="l" t="t" r="r" b="b"/>
              <a:pathLst>
                <a:path w="7960771" h="194684">
                  <a:moveTo>
                    <a:pt x="0" y="0"/>
                  </a:moveTo>
                  <a:lnTo>
                    <a:pt x="7960771" y="0"/>
                  </a:lnTo>
                  <a:lnTo>
                    <a:pt x="7960771" y="194684"/>
                  </a:lnTo>
                  <a:lnTo>
                    <a:pt x="0" y="194684"/>
                  </a:lnTo>
                  <a:close/>
                </a:path>
              </a:pathLst>
            </a:custGeom>
            <a:solidFill>
              <a:srgbClr val="00FFFF"/>
            </a:solidFill>
          </p:spPr>
        </p:sp>
      </p:grpSp>
      <p:pic>
        <p:nvPicPr>
          <p:cNvPr id="9" name="Picture 9"/>
          <p:cNvPicPr>
            <a:picLocks noChangeAspect="1"/>
          </p:cNvPicPr>
          <p:nvPr/>
        </p:nvPicPr>
        <p:blipFill>
          <a:blip r:embed="rId5"/>
          <a:srcRect/>
          <a:stretch>
            <a:fillRect/>
          </a:stretch>
        </p:blipFill>
        <p:spPr>
          <a:xfrm>
            <a:off x="9144000" y="1537173"/>
            <a:ext cx="8747713" cy="7644132"/>
          </a:xfrm>
          <a:prstGeom prst="rect">
            <a:avLst/>
          </a:prstGeom>
        </p:spPr>
      </p:pic>
      <p:grpSp>
        <p:nvGrpSpPr>
          <p:cNvPr id="10" name="Group 10"/>
          <p:cNvGrpSpPr/>
          <p:nvPr/>
        </p:nvGrpSpPr>
        <p:grpSpPr>
          <a:xfrm>
            <a:off x="389464" y="1635125"/>
            <a:ext cx="7724998" cy="5665516"/>
            <a:chOff x="0" y="0"/>
            <a:chExt cx="10299997" cy="7554021"/>
          </a:xfrm>
        </p:grpSpPr>
        <p:sp>
          <p:nvSpPr>
            <p:cNvPr id="11" name="TextBox 11"/>
            <p:cNvSpPr txBox="1"/>
            <p:nvPr/>
          </p:nvSpPr>
          <p:spPr>
            <a:xfrm>
              <a:off x="0" y="-104775"/>
              <a:ext cx="10299997" cy="1220283"/>
            </a:xfrm>
            <a:prstGeom prst="rect">
              <a:avLst/>
            </a:prstGeom>
          </p:spPr>
          <p:txBody>
            <a:bodyPr lIns="0" tIns="0" rIns="0" bIns="0" rtlCol="0" anchor="t">
              <a:spAutoFit/>
            </a:bodyPr>
            <a:lstStyle/>
            <a:p>
              <a:pPr marL="0" lvl="0" indent="0">
                <a:lnSpc>
                  <a:spcPts val="7734"/>
                </a:lnSpc>
                <a:spcBef>
                  <a:spcPct val="0"/>
                </a:spcBef>
              </a:pPr>
              <a:r>
                <a:rPr lang="en-US" sz="5524" spc="828">
                  <a:solidFill>
                    <a:srgbClr val="FFFFFF"/>
                  </a:solidFill>
                  <a:latin typeface="HK Modular Bold Italics"/>
                </a:rPr>
                <a:t>VECTOR.PY</a:t>
              </a:r>
            </a:p>
          </p:txBody>
        </p:sp>
        <p:sp>
          <p:nvSpPr>
            <p:cNvPr id="12" name="TextBox 12"/>
            <p:cNvSpPr txBox="1"/>
            <p:nvPr/>
          </p:nvSpPr>
          <p:spPr>
            <a:xfrm>
              <a:off x="0" y="1827451"/>
              <a:ext cx="10299997" cy="5726570"/>
            </a:xfrm>
            <a:prstGeom prst="rect">
              <a:avLst/>
            </a:prstGeom>
          </p:spPr>
          <p:txBody>
            <a:bodyPr lIns="0" tIns="0" rIns="0" bIns="0" rtlCol="0" anchor="t">
              <a:spAutoFit/>
            </a:bodyPr>
            <a:lstStyle/>
            <a:p>
              <a:pPr marL="0" lvl="0" indent="0">
                <a:lnSpc>
                  <a:spcPts val="8310"/>
                </a:lnSpc>
                <a:spcBef>
                  <a:spcPct val="0"/>
                </a:spcBef>
              </a:pPr>
              <a:r>
                <a:rPr lang="en-US" sz="8310" spc="415">
                  <a:solidFill>
                    <a:srgbClr val="FFFFFF"/>
                  </a:solidFill>
                  <a:latin typeface="Computer Says No Bold"/>
                </a:rPr>
                <a:t>file player.py mang chức năng tạo vector điều khiển nhân vật cho người chơi.</a:t>
              </a:r>
            </a:p>
          </p:txBody>
        </p:sp>
      </p:grpSp>
      <p:sp>
        <p:nvSpPr>
          <p:cNvPr id="13" name="TextBox 13"/>
          <p:cNvSpPr txBox="1"/>
          <p:nvPr/>
        </p:nvSpPr>
        <p:spPr>
          <a:xfrm>
            <a:off x="5051098" y="555625"/>
            <a:ext cx="12466074" cy="1079500"/>
          </a:xfrm>
          <a:prstGeom prst="rect">
            <a:avLst/>
          </a:prstGeom>
        </p:spPr>
        <p:txBody>
          <a:bodyPr lIns="0" tIns="0" rIns="0" bIns="0" rtlCol="0" anchor="t">
            <a:spAutoFit/>
          </a:bodyPr>
          <a:lstStyle/>
          <a:p>
            <a:pPr marL="0" lvl="0" indent="0" algn="r">
              <a:lnSpc>
                <a:spcPts val="8000"/>
              </a:lnSpc>
              <a:spcBef>
                <a:spcPct val="0"/>
              </a:spcBef>
            </a:pPr>
            <a:r>
              <a:rPr lang="en-US" sz="8000" spc="400">
                <a:solidFill>
                  <a:srgbClr val="ED1C24"/>
                </a:solidFill>
                <a:latin typeface="Computer Says No"/>
              </a:rPr>
              <a:t>PHÁT TRIỂN GAME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91808" b="13021"/>
          <a:stretch>
            <a:fillRect/>
          </a:stretch>
        </p:blipFill>
        <p:spPr>
          <a:xfrm rot="5400000">
            <a:off x="13885703" y="6913403"/>
            <a:ext cx="1070527" cy="567666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91808" b="13021"/>
          <a:stretch>
            <a:fillRect/>
          </a:stretch>
        </p:blipFill>
        <p:spPr>
          <a:xfrm rot="5400000" flipV="1">
            <a:off x="3331771" y="6913403"/>
            <a:ext cx="1070527" cy="5676668"/>
          </a:xfrm>
          <a:prstGeom prst="rect">
            <a:avLst/>
          </a:prstGeom>
        </p:spPr>
      </p:pic>
      <p:sp>
        <p:nvSpPr>
          <p:cNvPr id="5" name="TextBox 5"/>
          <p:cNvSpPr txBox="1"/>
          <p:nvPr/>
        </p:nvSpPr>
        <p:spPr>
          <a:xfrm>
            <a:off x="2232053" y="3015618"/>
            <a:ext cx="13823894" cy="646704"/>
          </a:xfrm>
          <a:prstGeom prst="rect">
            <a:avLst/>
          </a:prstGeom>
        </p:spPr>
        <p:txBody>
          <a:bodyPr lIns="0" tIns="0" rIns="0" bIns="0" rtlCol="0" anchor="t">
            <a:spAutoFit/>
          </a:bodyPr>
          <a:lstStyle/>
          <a:p>
            <a:pPr marL="0" lvl="0" indent="0" algn="ctr">
              <a:lnSpc>
                <a:spcPts val="4201"/>
              </a:lnSpc>
              <a:spcBef>
                <a:spcPct val="0"/>
              </a:spcBef>
            </a:pPr>
            <a:r>
              <a:rPr lang="en-US" sz="6002" spc="300">
                <a:solidFill>
                  <a:srgbClr val="00FFFF"/>
                </a:solidFill>
                <a:latin typeface="Computer Says No"/>
              </a:rPr>
              <a:t>CÁC PROPLAYER CÓ SẴN SÀNG CHƠI TRÒ CHƠI NÀY KHÔNG?</a:t>
            </a:r>
          </a:p>
        </p:txBody>
      </p:sp>
      <p:sp>
        <p:nvSpPr>
          <p:cNvPr id="6" name="TextBox 6"/>
          <p:cNvSpPr txBox="1"/>
          <p:nvPr/>
        </p:nvSpPr>
        <p:spPr>
          <a:xfrm>
            <a:off x="2077043" y="4493105"/>
            <a:ext cx="14289337" cy="2237740"/>
          </a:xfrm>
          <a:prstGeom prst="rect">
            <a:avLst/>
          </a:prstGeom>
        </p:spPr>
        <p:txBody>
          <a:bodyPr lIns="0" tIns="0" rIns="0" bIns="0" rtlCol="0" anchor="t">
            <a:spAutoFit/>
          </a:bodyPr>
          <a:lstStyle/>
          <a:p>
            <a:pPr marL="0" lvl="0" indent="0" algn="ctr">
              <a:lnSpc>
                <a:spcPts val="8959"/>
              </a:lnSpc>
              <a:spcBef>
                <a:spcPct val="0"/>
              </a:spcBef>
            </a:pPr>
            <a:r>
              <a:rPr lang="en-US" sz="6399" spc="1087">
                <a:solidFill>
                  <a:srgbClr val="FFFFFF"/>
                </a:solidFill>
                <a:latin typeface="HK Modular"/>
              </a:rPr>
              <a:t>LÊN ĐÂY VÀ THỬ SỨC VỚI SURFGAME NÀO!</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91808" b="13021"/>
          <a:stretch>
            <a:fillRect/>
          </a:stretch>
        </p:blipFill>
        <p:spPr>
          <a:xfrm rot="-5400000">
            <a:off x="3331771" y="-2303071"/>
            <a:ext cx="1070527" cy="5676668"/>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91808" b="13021"/>
          <a:stretch>
            <a:fillRect/>
          </a:stretch>
        </p:blipFill>
        <p:spPr>
          <a:xfrm rot="-5400000" flipV="1">
            <a:off x="13885703" y="-2303071"/>
            <a:ext cx="1070527" cy="5676668"/>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739056" y="630360"/>
            <a:ext cx="809889" cy="508205"/>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01106" y="630360"/>
            <a:ext cx="809889" cy="508205"/>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77006" y="630360"/>
            <a:ext cx="809889" cy="508205"/>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739056" y="9148435"/>
            <a:ext cx="809889" cy="508205"/>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01106" y="9148435"/>
            <a:ext cx="809889" cy="508205"/>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77006" y="9148435"/>
            <a:ext cx="809889" cy="5082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350" y="553605"/>
            <a:ext cx="17259300" cy="9179790"/>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05319" y="8831061"/>
            <a:ext cx="477363" cy="427239"/>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61812" y="8831061"/>
            <a:ext cx="477363" cy="427239"/>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648825" y="8831061"/>
            <a:ext cx="477363" cy="427239"/>
          </a:xfrm>
          <a:prstGeom prst="rect">
            <a:avLst/>
          </a:prstGeom>
        </p:spPr>
      </p:pic>
      <p:sp>
        <p:nvSpPr>
          <p:cNvPr id="7" name="TextBox 7"/>
          <p:cNvSpPr txBox="1"/>
          <p:nvPr/>
        </p:nvSpPr>
        <p:spPr>
          <a:xfrm>
            <a:off x="1091706" y="3192381"/>
            <a:ext cx="16104589" cy="3787937"/>
          </a:xfrm>
          <a:prstGeom prst="rect">
            <a:avLst/>
          </a:prstGeom>
        </p:spPr>
        <p:txBody>
          <a:bodyPr lIns="0" tIns="0" rIns="0" bIns="0" rtlCol="0" anchor="t">
            <a:spAutoFit/>
          </a:bodyPr>
          <a:lstStyle/>
          <a:p>
            <a:pPr marL="0" lvl="0" indent="0" algn="ctr">
              <a:lnSpc>
                <a:spcPts val="7516"/>
              </a:lnSpc>
              <a:spcBef>
                <a:spcPct val="0"/>
              </a:spcBef>
            </a:pPr>
            <a:r>
              <a:rPr lang="en-US" sz="5368" spc="912">
                <a:solidFill>
                  <a:srgbClr val="FFFFFF"/>
                </a:solidFill>
                <a:latin typeface="HK Modular"/>
              </a:rPr>
              <a:t>HÔM NAY, NHÓM 8 SẼ ĐEM ĐẾN CHO CÁC BẠN MỘT GAME OFF LINE PHIÊU LƯU CỰC THÚ VỊ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78867"/>
          <a:stretch>
            <a:fillRect/>
          </a:stretch>
        </p:blipFill>
        <p:spPr>
          <a:xfrm rot="-5400000">
            <a:off x="-2601902" y="4659302"/>
            <a:ext cx="8177065" cy="915861"/>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78867"/>
          <a:stretch>
            <a:fillRect/>
          </a:stretch>
        </p:blipFill>
        <p:spPr>
          <a:xfrm rot="5400000">
            <a:off x="12712837" y="4659302"/>
            <a:ext cx="8177065" cy="915861"/>
          </a:xfrm>
          <a:prstGeom prst="rect">
            <a:avLst/>
          </a:prstGeom>
        </p:spPr>
      </p:pic>
      <p:sp>
        <p:nvSpPr>
          <p:cNvPr id="5" name="TextBox 5"/>
          <p:cNvSpPr txBox="1"/>
          <p:nvPr/>
        </p:nvSpPr>
        <p:spPr>
          <a:xfrm>
            <a:off x="3339215" y="3716593"/>
            <a:ext cx="11609571" cy="2701414"/>
          </a:xfrm>
          <a:prstGeom prst="rect">
            <a:avLst/>
          </a:prstGeom>
        </p:spPr>
        <p:txBody>
          <a:bodyPr lIns="0" tIns="0" rIns="0" bIns="0" rtlCol="0" anchor="t">
            <a:spAutoFit/>
          </a:bodyPr>
          <a:lstStyle/>
          <a:p>
            <a:pPr marL="0" lvl="0" indent="0" algn="ctr">
              <a:lnSpc>
                <a:spcPts val="10853"/>
              </a:lnSpc>
              <a:spcBef>
                <a:spcPct val="0"/>
              </a:spcBef>
            </a:pPr>
            <a:r>
              <a:rPr lang="en-US" sz="7752" spc="1317">
                <a:solidFill>
                  <a:srgbClr val="FFFFFF"/>
                </a:solidFill>
                <a:latin typeface="HK Modular Bold Italics"/>
              </a:rPr>
              <a:t>WELLCOME TO SURF GAME</a:t>
            </a:r>
          </a:p>
        </p:txBody>
      </p:sp>
      <p:sp>
        <p:nvSpPr>
          <p:cNvPr id="6" name="TextBox 6"/>
          <p:cNvSpPr txBox="1"/>
          <p:nvPr/>
        </p:nvSpPr>
        <p:spPr>
          <a:xfrm>
            <a:off x="3802622" y="7924291"/>
            <a:ext cx="10976673" cy="1281474"/>
          </a:xfrm>
          <a:prstGeom prst="rect">
            <a:avLst/>
          </a:prstGeom>
        </p:spPr>
        <p:txBody>
          <a:bodyPr lIns="0" tIns="0" rIns="0" bIns="0" rtlCol="0" anchor="t">
            <a:spAutoFit/>
          </a:bodyPr>
          <a:lstStyle/>
          <a:p>
            <a:pPr marL="0" lvl="0" indent="0" algn="ctr">
              <a:lnSpc>
                <a:spcPts val="4646"/>
              </a:lnSpc>
              <a:spcBef>
                <a:spcPct val="0"/>
              </a:spcBef>
            </a:pPr>
            <a:r>
              <a:rPr lang="en-US" sz="6638" spc="331">
                <a:solidFill>
                  <a:srgbClr val="00FFFF"/>
                </a:solidFill>
                <a:latin typeface="Computer Says No"/>
              </a:rPr>
              <a:t>sản phẩm game của nhóm 8 phát triển bằng ngôn ngữ lập trình python</a:t>
            </a:r>
          </a:p>
        </p:txBody>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739056" y="2088464"/>
            <a:ext cx="809889" cy="508205"/>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01106" y="2088464"/>
            <a:ext cx="809889" cy="508205"/>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77006" y="2088464"/>
            <a:ext cx="809889" cy="5082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172450" y="2918497"/>
            <a:ext cx="809889" cy="50820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172450" y="6284802"/>
            <a:ext cx="809889" cy="508205"/>
          </a:xfrm>
          <a:prstGeom prst="rect">
            <a:avLst/>
          </a:prstGeom>
        </p:spPr>
      </p:pic>
      <p:sp>
        <p:nvSpPr>
          <p:cNvPr id="6" name="TextBox 6"/>
          <p:cNvSpPr txBox="1"/>
          <p:nvPr/>
        </p:nvSpPr>
        <p:spPr>
          <a:xfrm>
            <a:off x="8172450" y="570548"/>
            <a:ext cx="9086850" cy="821055"/>
          </a:xfrm>
          <a:prstGeom prst="rect">
            <a:avLst/>
          </a:prstGeom>
        </p:spPr>
        <p:txBody>
          <a:bodyPr lIns="0" tIns="0" rIns="0" bIns="0" rtlCol="0" anchor="t">
            <a:spAutoFit/>
          </a:bodyPr>
          <a:lstStyle/>
          <a:p>
            <a:pPr marL="0" lvl="0" indent="0">
              <a:lnSpc>
                <a:spcPts val="6719"/>
              </a:lnSpc>
              <a:spcBef>
                <a:spcPct val="0"/>
              </a:spcBef>
            </a:pPr>
            <a:r>
              <a:rPr lang="en-US" sz="4800" spc="720">
                <a:solidFill>
                  <a:srgbClr val="FFFFFF"/>
                </a:solidFill>
                <a:latin typeface="HK Modular"/>
              </a:rPr>
              <a:t>SURF GAME</a:t>
            </a:r>
          </a:p>
        </p:txBody>
      </p:sp>
      <p:sp>
        <p:nvSpPr>
          <p:cNvPr id="7" name="TextBox 7"/>
          <p:cNvSpPr txBox="1"/>
          <p:nvPr/>
        </p:nvSpPr>
        <p:spPr>
          <a:xfrm>
            <a:off x="8172450" y="1558031"/>
            <a:ext cx="9086850" cy="1089025"/>
          </a:xfrm>
          <a:prstGeom prst="rect">
            <a:avLst/>
          </a:prstGeom>
        </p:spPr>
        <p:txBody>
          <a:bodyPr lIns="0" tIns="0" rIns="0" bIns="0" rtlCol="0" anchor="t">
            <a:spAutoFit/>
          </a:bodyPr>
          <a:lstStyle/>
          <a:p>
            <a:pPr marL="0" lvl="0" indent="0">
              <a:lnSpc>
                <a:spcPts val="3920"/>
              </a:lnSpc>
              <a:spcBef>
                <a:spcPct val="0"/>
              </a:spcBef>
            </a:pPr>
            <a:r>
              <a:rPr lang="en-US" sz="5600" u="none" spc="280">
                <a:solidFill>
                  <a:srgbClr val="00FFFF"/>
                </a:solidFill>
                <a:latin typeface="Computer Says No Bold"/>
              </a:rPr>
              <a:t>KHUYẾN CÁO: CHỈ DÀNH CHO CÁC PRO GAME PLAYER</a:t>
            </a:r>
          </a:p>
        </p:txBody>
      </p:sp>
      <p:sp>
        <p:nvSpPr>
          <p:cNvPr id="8" name="TextBox 8"/>
          <p:cNvSpPr txBox="1"/>
          <p:nvPr/>
        </p:nvSpPr>
        <p:spPr>
          <a:xfrm>
            <a:off x="9372600" y="2870872"/>
            <a:ext cx="6686550" cy="438785"/>
          </a:xfrm>
          <a:prstGeom prst="rect">
            <a:avLst/>
          </a:prstGeom>
        </p:spPr>
        <p:txBody>
          <a:bodyPr lIns="0" tIns="0" rIns="0" bIns="0" rtlCol="0" anchor="t">
            <a:spAutoFit/>
          </a:bodyPr>
          <a:lstStyle/>
          <a:p>
            <a:pPr marL="0" lvl="0" indent="0" algn="l">
              <a:lnSpc>
                <a:spcPts val="3640"/>
              </a:lnSpc>
              <a:spcBef>
                <a:spcPct val="0"/>
              </a:spcBef>
            </a:pPr>
            <a:r>
              <a:rPr lang="en-US" sz="2600" spc="442">
                <a:solidFill>
                  <a:srgbClr val="FFFFFF"/>
                </a:solidFill>
                <a:latin typeface="HK Modular"/>
              </a:rPr>
              <a:t>VỀ TRÒ CHƠI</a:t>
            </a:r>
          </a:p>
        </p:txBody>
      </p:sp>
      <p:sp>
        <p:nvSpPr>
          <p:cNvPr id="9" name="TextBox 9"/>
          <p:cNvSpPr txBox="1"/>
          <p:nvPr/>
        </p:nvSpPr>
        <p:spPr>
          <a:xfrm>
            <a:off x="8172450" y="3702928"/>
            <a:ext cx="9904934" cy="2276474"/>
          </a:xfrm>
          <a:prstGeom prst="rect">
            <a:avLst/>
          </a:prstGeom>
        </p:spPr>
        <p:txBody>
          <a:bodyPr lIns="0" tIns="0" rIns="0" bIns="0" rtlCol="0" anchor="t">
            <a:spAutoFit/>
          </a:bodyPr>
          <a:lstStyle/>
          <a:p>
            <a:pPr marL="0" lvl="0" indent="0">
              <a:lnSpc>
                <a:spcPts val="4499"/>
              </a:lnSpc>
            </a:pPr>
            <a:r>
              <a:rPr lang="en-US" sz="4499" spc="224">
                <a:solidFill>
                  <a:srgbClr val="FFFFFF"/>
                </a:solidFill>
                <a:latin typeface="Computer Says No"/>
              </a:rPr>
              <a:t>Người chơi sẽ hóa thân thành một nhân vật trong game, trên chiếc ván trượt của mình, bạn sẽ lướt trên mặt tuyết để chạy thoát khỏi sự truy đuổi của quái vật Big Foot trên núi tuyết</a:t>
            </a:r>
          </a:p>
        </p:txBody>
      </p:sp>
      <p:sp>
        <p:nvSpPr>
          <p:cNvPr id="10" name="TextBox 10"/>
          <p:cNvSpPr txBox="1"/>
          <p:nvPr/>
        </p:nvSpPr>
        <p:spPr>
          <a:xfrm>
            <a:off x="9144000" y="6267124"/>
            <a:ext cx="6686550" cy="438785"/>
          </a:xfrm>
          <a:prstGeom prst="rect">
            <a:avLst/>
          </a:prstGeom>
        </p:spPr>
        <p:txBody>
          <a:bodyPr lIns="0" tIns="0" rIns="0" bIns="0" rtlCol="0" anchor="t">
            <a:spAutoFit/>
          </a:bodyPr>
          <a:lstStyle/>
          <a:p>
            <a:pPr marL="0" lvl="0" indent="0" algn="l">
              <a:lnSpc>
                <a:spcPts val="3640"/>
              </a:lnSpc>
              <a:spcBef>
                <a:spcPct val="0"/>
              </a:spcBef>
            </a:pPr>
            <a:r>
              <a:rPr lang="en-US" sz="2600" spc="442">
                <a:solidFill>
                  <a:srgbClr val="FFFFFF"/>
                </a:solidFill>
                <a:latin typeface="HK Modular"/>
              </a:rPr>
              <a:t>VỀ ĐIỂM SỐ</a:t>
            </a:r>
          </a:p>
        </p:txBody>
      </p:sp>
      <p:sp>
        <p:nvSpPr>
          <p:cNvPr id="11" name="TextBox 11"/>
          <p:cNvSpPr txBox="1"/>
          <p:nvPr/>
        </p:nvSpPr>
        <p:spPr>
          <a:xfrm>
            <a:off x="8172450" y="6878732"/>
            <a:ext cx="9904934" cy="2936239"/>
          </a:xfrm>
          <a:prstGeom prst="rect">
            <a:avLst/>
          </a:prstGeom>
        </p:spPr>
        <p:txBody>
          <a:bodyPr lIns="0" tIns="0" rIns="0" bIns="0" rtlCol="0" anchor="t">
            <a:spAutoFit/>
          </a:bodyPr>
          <a:lstStyle/>
          <a:p>
            <a:pPr marL="0" lvl="0" indent="0" algn="l">
              <a:lnSpc>
                <a:spcPts val="4599"/>
              </a:lnSpc>
              <a:spcBef>
                <a:spcPct val="0"/>
              </a:spcBef>
            </a:pPr>
            <a:r>
              <a:rPr lang="en-US" sz="4599" spc="229">
                <a:solidFill>
                  <a:srgbClr val="FFFFFF"/>
                </a:solidFill>
                <a:latin typeface="Computer Says No"/>
              </a:rPr>
              <a:t>Đây là một trò chơi không có kết thúc, do vậy bạn không thể chạy thoát khỏi Big Foot. Nhưng bạn vẫn có thể chiến thắng bằng cách dành cho mình số điểm cao nhất có thể đến khi Big Foot bắt được bạn hoặc bạn tự chết</a:t>
            </a:r>
          </a:p>
        </p:txBody>
      </p:sp>
      <p:pic>
        <p:nvPicPr>
          <p:cNvPr id="13" name="Picture 12">
            <a:extLst>
              <a:ext uri="{FF2B5EF4-FFF2-40B4-BE49-F238E27FC236}">
                <a16:creationId xmlns:a16="http://schemas.microsoft.com/office/drawing/2014/main" id="{64DF5123-A4ED-40EB-C01F-C91148EA14E8}"/>
              </a:ext>
            </a:extLst>
          </p:cNvPr>
          <p:cNvPicPr>
            <a:picLocks noChangeAspect="1"/>
          </p:cNvPicPr>
          <p:nvPr/>
        </p:nvPicPr>
        <p:blipFill rotWithShape="1">
          <a:blip r:embed="rId5"/>
          <a:srcRect r="11207"/>
          <a:stretch/>
        </p:blipFill>
        <p:spPr>
          <a:xfrm>
            <a:off x="0" y="0"/>
            <a:ext cx="7772400" cy="102869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86230" y="832523"/>
            <a:ext cx="17115540" cy="8621953"/>
          </a:xfrm>
          <a:prstGeom prst="rect">
            <a:avLst/>
          </a:prstGeom>
        </p:spPr>
      </p:pic>
      <p:pic>
        <p:nvPicPr>
          <p:cNvPr id="4" name="Picture 4"/>
          <p:cNvPicPr>
            <a:picLocks noChangeAspect="1"/>
          </p:cNvPicPr>
          <p:nvPr/>
        </p:nvPicPr>
        <p:blipFill>
          <a:blip r:embed="rId5"/>
          <a:srcRect/>
          <a:stretch>
            <a:fillRect/>
          </a:stretch>
        </p:blipFill>
        <p:spPr>
          <a:xfrm>
            <a:off x="11160292" y="1697175"/>
            <a:ext cx="5051419" cy="6548932"/>
          </a:xfrm>
          <a:prstGeom prst="rect">
            <a:avLst/>
          </a:prstGeom>
        </p:spPr>
      </p:pic>
      <p:sp>
        <p:nvSpPr>
          <p:cNvPr id="5" name="TextBox 5"/>
          <p:cNvSpPr txBox="1"/>
          <p:nvPr/>
        </p:nvSpPr>
        <p:spPr>
          <a:xfrm>
            <a:off x="2088373" y="2993785"/>
            <a:ext cx="8561771" cy="821055"/>
          </a:xfrm>
          <a:prstGeom prst="rect">
            <a:avLst/>
          </a:prstGeom>
        </p:spPr>
        <p:txBody>
          <a:bodyPr lIns="0" tIns="0" rIns="0" bIns="0" rtlCol="0" anchor="t">
            <a:spAutoFit/>
          </a:bodyPr>
          <a:lstStyle/>
          <a:p>
            <a:pPr marL="0" lvl="0" indent="0">
              <a:lnSpc>
                <a:spcPts val="6719"/>
              </a:lnSpc>
              <a:spcBef>
                <a:spcPct val="0"/>
              </a:spcBef>
            </a:pPr>
            <a:r>
              <a:rPr lang="en-US" sz="4800" spc="720">
                <a:solidFill>
                  <a:srgbClr val="FFFFFF"/>
                </a:solidFill>
                <a:latin typeface="HK Modular"/>
              </a:rPr>
              <a:t>CHỌN NHÂN VẬT</a:t>
            </a:r>
          </a:p>
        </p:txBody>
      </p:sp>
      <p:sp>
        <p:nvSpPr>
          <p:cNvPr id="6" name="TextBox 6"/>
          <p:cNvSpPr txBox="1"/>
          <p:nvPr/>
        </p:nvSpPr>
        <p:spPr>
          <a:xfrm>
            <a:off x="2088373" y="4321973"/>
            <a:ext cx="8118698" cy="3576954"/>
          </a:xfrm>
          <a:prstGeom prst="rect">
            <a:avLst/>
          </a:prstGeom>
        </p:spPr>
        <p:txBody>
          <a:bodyPr lIns="0" tIns="0" rIns="0" bIns="0" rtlCol="0" anchor="t">
            <a:spAutoFit/>
          </a:bodyPr>
          <a:lstStyle/>
          <a:p>
            <a:pPr marL="0" lvl="0" indent="0">
              <a:lnSpc>
                <a:spcPts val="4699"/>
              </a:lnSpc>
              <a:spcBef>
                <a:spcPct val="0"/>
              </a:spcBef>
            </a:pPr>
            <a:r>
              <a:rPr lang="en-US" sz="4699" spc="234">
                <a:solidFill>
                  <a:srgbClr val="FFFFFF"/>
                </a:solidFill>
                <a:latin typeface="Computer Says No"/>
              </a:rPr>
              <a:t>Bạn hãy click vào nút chọn nhân vật để lựa chọn cho mình nhân vật thích hợp nhất. Bạn sẽ có 5 nhân vật để chọn, lần lượt là Rocket Raccoon, Django, John Wick, Antony Crimson và con chim cánh cụt tên Rico.</a:t>
            </a:r>
          </a:p>
        </p:txBody>
      </p:sp>
      <p:sp>
        <p:nvSpPr>
          <p:cNvPr id="7" name="TextBox 7"/>
          <p:cNvSpPr txBox="1"/>
          <p:nvPr/>
        </p:nvSpPr>
        <p:spPr>
          <a:xfrm>
            <a:off x="2088373" y="2003185"/>
            <a:ext cx="5751163" cy="1085850"/>
          </a:xfrm>
          <a:prstGeom prst="rect">
            <a:avLst/>
          </a:prstGeom>
        </p:spPr>
        <p:txBody>
          <a:bodyPr lIns="0" tIns="0" rIns="0" bIns="0" rtlCol="0" anchor="t">
            <a:spAutoFit/>
          </a:bodyPr>
          <a:lstStyle/>
          <a:p>
            <a:pPr marL="0" lvl="0" indent="0">
              <a:lnSpc>
                <a:spcPts val="8000"/>
              </a:lnSpc>
              <a:spcBef>
                <a:spcPct val="0"/>
              </a:spcBef>
            </a:pPr>
            <a:r>
              <a:rPr lang="en-US" sz="8000" u="none" spc="400">
                <a:solidFill>
                  <a:srgbClr val="ED1C24"/>
                </a:solidFill>
                <a:latin typeface="Computer Says No Bold"/>
              </a:rPr>
              <a:t>STEP 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86230" y="714854"/>
            <a:ext cx="17115540" cy="8857292"/>
          </a:xfrm>
          <a:prstGeom prst="rect">
            <a:avLst/>
          </a:prstGeom>
        </p:spPr>
      </p:pic>
      <p:pic>
        <p:nvPicPr>
          <p:cNvPr id="4" name="Picture 4"/>
          <p:cNvPicPr>
            <a:picLocks noChangeAspect="1"/>
          </p:cNvPicPr>
          <p:nvPr/>
        </p:nvPicPr>
        <p:blipFill>
          <a:blip r:embed="rId5"/>
          <a:srcRect t="10501" b="10501"/>
          <a:stretch>
            <a:fillRect/>
          </a:stretch>
        </p:blipFill>
        <p:spPr>
          <a:xfrm>
            <a:off x="1828044" y="1980166"/>
            <a:ext cx="4909574" cy="6326668"/>
          </a:xfrm>
          <a:prstGeom prst="rect">
            <a:avLst/>
          </a:prstGeom>
        </p:spPr>
      </p:pic>
      <p:sp>
        <p:nvSpPr>
          <p:cNvPr id="5" name="TextBox 5"/>
          <p:cNvSpPr txBox="1"/>
          <p:nvPr/>
        </p:nvSpPr>
        <p:spPr>
          <a:xfrm>
            <a:off x="8982479" y="3567446"/>
            <a:ext cx="7474966" cy="821055"/>
          </a:xfrm>
          <a:prstGeom prst="rect">
            <a:avLst/>
          </a:prstGeom>
        </p:spPr>
        <p:txBody>
          <a:bodyPr lIns="0" tIns="0" rIns="0" bIns="0" rtlCol="0" anchor="t">
            <a:spAutoFit/>
          </a:bodyPr>
          <a:lstStyle/>
          <a:p>
            <a:pPr marL="0" lvl="0" indent="0" algn="r">
              <a:lnSpc>
                <a:spcPts val="6719"/>
              </a:lnSpc>
              <a:spcBef>
                <a:spcPct val="0"/>
              </a:spcBef>
            </a:pPr>
            <a:r>
              <a:rPr lang="en-US" sz="4800" spc="720">
                <a:solidFill>
                  <a:srgbClr val="FFFFFF"/>
                </a:solidFill>
                <a:latin typeface="HK Modular"/>
              </a:rPr>
              <a:t>BẮT ĐẦU CHƠI </a:t>
            </a:r>
          </a:p>
        </p:txBody>
      </p:sp>
      <p:sp>
        <p:nvSpPr>
          <p:cNvPr id="6" name="TextBox 6"/>
          <p:cNvSpPr txBox="1"/>
          <p:nvPr/>
        </p:nvSpPr>
        <p:spPr>
          <a:xfrm>
            <a:off x="7708844" y="4512326"/>
            <a:ext cx="8430193" cy="3598008"/>
          </a:xfrm>
          <a:prstGeom prst="rect">
            <a:avLst/>
          </a:prstGeom>
        </p:spPr>
        <p:txBody>
          <a:bodyPr lIns="0" tIns="0" rIns="0" bIns="0" rtlCol="0" anchor="t">
            <a:spAutoFit/>
          </a:bodyPr>
          <a:lstStyle/>
          <a:p>
            <a:pPr marL="0" lvl="0" indent="0" algn="just">
              <a:lnSpc>
                <a:spcPts val="7028"/>
              </a:lnSpc>
              <a:spcBef>
                <a:spcPct val="0"/>
              </a:spcBef>
            </a:pPr>
            <a:r>
              <a:rPr lang="en-US" sz="7028" spc="351">
                <a:solidFill>
                  <a:srgbClr val="FFFFFF"/>
                </a:solidFill>
                <a:latin typeface="Computer Says No"/>
              </a:rPr>
              <a:t>Tại giao diện chính sau khi chọn nhân vật, hãy click vào Bắt đầu để bắt đầu trò chơi.  </a:t>
            </a:r>
          </a:p>
        </p:txBody>
      </p:sp>
      <p:sp>
        <p:nvSpPr>
          <p:cNvPr id="7" name="TextBox 7"/>
          <p:cNvSpPr txBox="1"/>
          <p:nvPr/>
        </p:nvSpPr>
        <p:spPr>
          <a:xfrm>
            <a:off x="7292463" y="2576846"/>
            <a:ext cx="8846574" cy="1085850"/>
          </a:xfrm>
          <a:prstGeom prst="rect">
            <a:avLst/>
          </a:prstGeom>
        </p:spPr>
        <p:txBody>
          <a:bodyPr lIns="0" tIns="0" rIns="0" bIns="0" rtlCol="0" anchor="t">
            <a:spAutoFit/>
          </a:bodyPr>
          <a:lstStyle/>
          <a:p>
            <a:pPr marL="0" lvl="0" indent="0" algn="r">
              <a:lnSpc>
                <a:spcPts val="8000"/>
              </a:lnSpc>
              <a:spcBef>
                <a:spcPct val="0"/>
              </a:spcBef>
            </a:pPr>
            <a:r>
              <a:rPr lang="en-US" sz="8000" u="none" spc="400">
                <a:solidFill>
                  <a:srgbClr val="ED1C24"/>
                </a:solidFill>
                <a:latin typeface="Computer Says No Bold"/>
              </a:rPr>
              <a:t>STEP 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86230" y="714854"/>
            <a:ext cx="17115540" cy="8857292"/>
          </a:xfrm>
          <a:prstGeom prst="rect">
            <a:avLst/>
          </a:prstGeom>
        </p:spPr>
      </p:pic>
      <p:sp>
        <p:nvSpPr>
          <p:cNvPr id="5" name="TextBox 5"/>
          <p:cNvSpPr txBox="1"/>
          <p:nvPr/>
        </p:nvSpPr>
        <p:spPr>
          <a:xfrm>
            <a:off x="9584746" y="2995390"/>
            <a:ext cx="7474966" cy="821055"/>
          </a:xfrm>
          <a:prstGeom prst="rect">
            <a:avLst/>
          </a:prstGeom>
        </p:spPr>
        <p:txBody>
          <a:bodyPr lIns="0" tIns="0" rIns="0" bIns="0" rtlCol="0" anchor="t">
            <a:spAutoFit/>
          </a:bodyPr>
          <a:lstStyle/>
          <a:p>
            <a:pPr marL="0" lvl="0" indent="0" algn="r">
              <a:lnSpc>
                <a:spcPts val="6719"/>
              </a:lnSpc>
              <a:spcBef>
                <a:spcPct val="0"/>
              </a:spcBef>
            </a:pPr>
            <a:r>
              <a:rPr lang="en-US" sz="4800" spc="720">
                <a:solidFill>
                  <a:srgbClr val="FFFFFF"/>
                </a:solidFill>
                <a:latin typeface="HK Modular"/>
              </a:rPr>
              <a:t>BẮT ĐẦU CHƠI </a:t>
            </a:r>
          </a:p>
        </p:txBody>
      </p:sp>
      <p:sp>
        <p:nvSpPr>
          <p:cNvPr id="6" name="TextBox 6"/>
          <p:cNvSpPr txBox="1"/>
          <p:nvPr/>
        </p:nvSpPr>
        <p:spPr>
          <a:xfrm>
            <a:off x="9891638" y="4208687"/>
            <a:ext cx="6861182" cy="4206874"/>
          </a:xfrm>
          <a:prstGeom prst="rect">
            <a:avLst/>
          </a:prstGeom>
        </p:spPr>
        <p:txBody>
          <a:bodyPr lIns="0" tIns="0" rIns="0" bIns="0" rtlCol="0" anchor="t">
            <a:spAutoFit/>
          </a:bodyPr>
          <a:lstStyle/>
          <a:p>
            <a:pPr marL="0" lvl="0" indent="0" algn="just">
              <a:lnSpc>
                <a:spcPts val="5499"/>
              </a:lnSpc>
              <a:spcBef>
                <a:spcPct val="0"/>
              </a:spcBef>
            </a:pPr>
            <a:r>
              <a:rPr lang="en-US" sz="5499" spc="274">
                <a:solidFill>
                  <a:srgbClr val="FFFFFF"/>
                </a:solidFill>
                <a:latin typeface="Computer Says No"/>
              </a:rPr>
              <a:t>Bạn hãy cố gắng sống sót bằng cách vượt qua các chướng ngại vật trên đường trượt của mình và hãy cố gắng để  không bị Big Foot tóm lấy </a:t>
            </a:r>
          </a:p>
        </p:txBody>
      </p:sp>
      <p:sp>
        <p:nvSpPr>
          <p:cNvPr id="7" name="TextBox 7"/>
          <p:cNvSpPr txBox="1"/>
          <p:nvPr/>
        </p:nvSpPr>
        <p:spPr>
          <a:xfrm>
            <a:off x="7906247" y="2004790"/>
            <a:ext cx="8846574" cy="1085850"/>
          </a:xfrm>
          <a:prstGeom prst="rect">
            <a:avLst/>
          </a:prstGeom>
        </p:spPr>
        <p:txBody>
          <a:bodyPr lIns="0" tIns="0" rIns="0" bIns="0" rtlCol="0" anchor="t">
            <a:spAutoFit/>
          </a:bodyPr>
          <a:lstStyle/>
          <a:p>
            <a:pPr marL="0" lvl="0" indent="0" algn="r">
              <a:lnSpc>
                <a:spcPts val="8000"/>
              </a:lnSpc>
              <a:spcBef>
                <a:spcPct val="0"/>
              </a:spcBef>
            </a:pPr>
            <a:r>
              <a:rPr lang="en-US" sz="8000" u="none" spc="400">
                <a:solidFill>
                  <a:srgbClr val="ED1C24"/>
                </a:solidFill>
                <a:latin typeface="Computer Says No Bold"/>
              </a:rPr>
              <a:t>STEP 02</a:t>
            </a:r>
          </a:p>
        </p:txBody>
      </p:sp>
      <p:pic>
        <p:nvPicPr>
          <p:cNvPr id="9" name="Picture 8">
            <a:extLst>
              <a:ext uri="{FF2B5EF4-FFF2-40B4-BE49-F238E27FC236}">
                <a16:creationId xmlns:a16="http://schemas.microsoft.com/office/drawing/2014/main" id="{1457F839-C158-8FC3-1FF2-871A073EA730}"/>
              </a:ext>
            </a:extLst>
          </p:cNvPr>
          <p:cNvPicPr>
            <a:picLocks noChangeAspect="1"/>
          </p:cNvPicPr>
          <p:nvPr/>
        </p:nvPicPr>
        <p:blipFill>
          <a:blip r:embed="rId5"/>
          <a:stretch>
            <a:fillRect/>
          </a:stretch>
        </p:blipFill>
        <p:spPr>
          <a:xfrm>
            <a:off x="1535179" y="1871353"/>
            <a:ext cx="7889364" cy="65218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86230" y="714854"/>
            <a:ext cx="17115540" cy="8857292"/>
          </a:xfrm>
          <a:prstGeom prst="rect">
            <a:avLst/>
          </a:prstGeom>
        </p:spPr>
      </p:pic>
      <p:sp>
        <p:nvSpPr>
          <p:cNvPr id="5" name="TextBox 5"/>
          <p:cNvSpPr txBox="1"/>
          <p:nvPr/>
        </p:nvSpPr>
        <p:spPr>
          <a:xfrm>
            <a:off x="9584746" y="2995390"/>
            <a:ext cx="7474966" cy="821055"/>
          </a:xfrm>
          <a:prstGeom prst="rect">
            <a:avLst/>
          </a:prstGeom>
        </p:spPr>
        <p:txBody>
          <a:bodyPr lIns="0" tIns="0" rIns="0" bIns="0" rtlCol="0" anchor="t">
            <a:spAutoFit/>
          </a:bodyPr>
          <a:lstStyle/>
          <a:p>
            <a:pPr marL="0" lvl="0" indent="0" algn="r">
              <a:lnSpc>
                <a:spcPts val="6719"/>
              </a:lnSpc>
              <a:spcBef>
                <a:spcPct val="0"/>
              </a:spcBef>
            </a:pPr>
            <a:r>
              <a:rPr lang="en-US" sz="4800" spc="720">
                <a:solidFill>
                  <a:srgbClr val="FFFFFF"/>
                </a:solidFill>
                <a:latin typeface="HK Modular"/>
              </a:rPr>
              <a:t>KHI CHƠI </a:t>
            </a:r>
          </a:p>
        </p:txBody>
      </p:sp>
      <p:sp>
        <p:nvSpPr>
          <p:cNvPr id="6" name="TextBox 6"/>
          <p:cNvSpPr txBox="1"/>
          <p:nvPr/>
        </p:nvSpPr>
        <p:spPr>
          <a:xfrm>
            <a:off x="9891638" y="4366166"/>
            <a:ext cx="6861182" cy="4049394"/>
          </a:xfrm>
          <a:prstGeom prst="rect">
            <a:avLst/>
          </a:prstGeom>
        </p:spPr>
        <p:txBody>
          <a:bodyPr lIns="0" tIns="0" rIns="0" bIns="0" rtlCol="0" anchor="t">
            <a:spAutoFit/>
          </a:bodyPr>
          <a:lstStyle/>
          <a:p>
            <a:pPr marL="0" lvl="0" indent="0" algn="just">
              <a:lnSpc>
                <a:spcPts val="5299"/>
              </a:lnSpc>
              <a:spcBef>
                <a:spcPct val="0"/>
              </a:spcBef>
            </a:pPr>
            <a:r>
              <a:rPr lang="en-US" sz="5299" spc="264">
                <a:solidFill>
                  <a:srgbClr val="FFFFFF"/>
                </a:solidFill>
                <a:latin typeface="Computer Says No"/>
              </a:rPr>
              <a:t>Bạn hãy sử dụng nút left hoặc right để di chuyển nhân vật sang trái hoặc phải, nút up và down để nhân vật có thể nhảy lên vượt qua các chướng ngại vật.</a:t>
            </a:r>
          </a:p>
        </p:txBody>
      </p:sp>
      <p:sp>
        <p:nvSpPr>
          <p:cNvPr id="7" name="TextBox 7"/>
          <p:cNvSpPr txBox="1"/>
          <p:nvPr/>
        </p:nvSpPr>
        <p:spPr>
          <a:xfrm>
            <a:off x="7906247" y="2011140"/>
            <a:ext cx="8846574" cy="1079500"/>
          </a:xfrm>
          <a:prstGeom prst="rect">
            <a:avLst/>
          </a:prstGeom>
        </p:spPr>
        <p:txBody>
          <a:bodyPr lIns="0" tIns="0" rIns="0" bIns="0" rtlCol="0" anchor="t">
            <a:spAutoFit/>
          </a:bodyPr>
          <a:lstStyle/>
          <a:p>
            <a:pPr marL="0" lvl="0" indent="0" algn="r">
              <a:lnSpc>
                <a:spcPts val="8000"/>
              </a:lnSpc>
              <a:spcBef>
                <a:spcPct val="0"/>
              </a:spcBef>
            </a:pPr>
            <a:r>
              <a:rPr lang="en-US" sz="8000" u="none" spc="400">
                <a:solidFill>
                  <a:srgbClr val="ED1C24"/>
                </a:solidFill>
                <a:latin typeface="Computer Says No Bold"/>
              </a:rPr>
              <a:t>STEP 03</a:t>
            </a:r>
          </a:p>
        </p:txBody>
      </p:sp>
      <p:pic>
        <p:nvPicPr>
          <p:cNvPr id="10" name="Picture 9">
            <a:extLst>
              <a:ext uri="{FF2B5EF4-FFF2-40B4-BE49-F238E27FC236}">
                <a16:creationId xmlns:a16="http://schemas.microsoft.com/office/drawing/2014/main" id="{0EF9260F-607A-61BB-BBAE-9E6F644E0512}"/>
              </a:ext>
            </a:extLst>
          </p:cNvPr>
          <p:cNvPicPr>
            <a:picLocks noChangeAspect="1"/>
          </p:cNvPicPr>
          <p:nvPr/>
        </p:nvPicPr>
        <p:blipFill>
          <a:blip r:embed="rId5"/>
          <a:stretch>
            <a:fillRect/>
          </a:stretch>
        </p:blipFill>
        <p:spPr>
          <a:xfrm>
            <a:off x="2136871" y="1910247"/>
            <a:ext cx="6608626" cy="64665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2646" y="-976004"/>
            <a:ext cx="11362708" cy="5681354"/>
          </a:xfrm>
          <a:prstGeom prst="rect">
            <a:avLst/>
          </a:prstGeom>
        </p:spPr>
      </p:pic>
      <p:sp>
        <p:nvSpPr>
          <p:cNvPr id="4" name="TextBox 4"/>
          <p:cNvSpPr txBox="1"/>
          <p:nvPr/>
        </p:nvSpPr>
        <p:spPr>
          <a:xfrm>
            <a:off x="4272298" y="5700261"/>
            <a:ext cx="10086306" cy="3349678"/>
          </a:xfrm>
          <a:prstGeom prst="rect">
            <a:avLst/>
          </a:prstGeom>
        </p:spPr>
        <p:txBody>
          <a:bodyPr lIns="0" tIns="0" rIns="0" bIns="0" rtlCol="0" anchor="t">
            <a:spAutoFit/>
          </a:bodyPr>
          <a:lstStyle/>
          <a:p>
            <a:pPr marL="0" lvl="0" indent="0" algn="ctr">
              <a:lnSpc>
                <a:spcPts val="4377"/>
              </a:lnSpc>
              <a:spcBef>
                <a:spcPct val="0"/>
              </a:spcBef>
            </a:pPr>
            <a:r>
              <a:rPr lang="en-US" sz="4377" spc="218">
                <a:solidFill>
                  <a:srgbClr val="FFFFFF"/>
                </a:solidFill>
                <a:latin typeface="Computer Says No"/>
              </a:rPr>
              <a:t>Bạn chỉ có một mạng duy nhất, nếu bạn không khéo léo vượt qua các trướng ngại vật để Big Foot đuổi kịp, bạn sẽ bị ăn thịt. Số điểm của bạn sẽ dừng lại và bạn sẽ phải bắt đầu ván mới với 0 điểm. Server này nói không với hồi sinh, nên hãy cẩn thận, Big Foot ngay sau bạn!</a:t>
            </a:r>
          </a:p>
        </p:txBody>
      </p:sp>
      <p:sp>
        <p:nvSpPr>
          <p:cNvPr id="5" name="TextBox 5"/>
          <p:cNvSpPr txBox="1"/>
          <p:nvPr/>
        </p:nvSpPr>
        <p:spPr>
          <a:xfrm>
            <a:off x="2910963" y="4838700"/>
            <a:ext cx="12466074" cy="1079500"/>
          </a:xfrm>
          <a:prstGeom prst="rect">
            <a:avLst/>
          </a:prstGeom>
        </p:spPr>
        <p:txBody>
          <a:bodyPr lIns="0" tIns="0" rIns="0" bIns="0" rtlCol="0" anchor="t">
            <a:spAutoFit/>
          </a:bodyPr>
          <a:lstStyle/>
          <a:p>
            <a:pPr marL="0" lvl="0" indent="0" algn="ctr">
              <a:lnSpc>
                <a:spcPts val="8000"/>
              </a:lnSpc>
              <a:spcBef>
                <a:spcPct val="0"/>
              </a:spcBef>
            </a:pPr>
            <a:r>
              <a:rPr lang="en-US" sz="8000" spc="400">
                <a:solidFill>
                  <a:srgbClr val="ED1C24"/>
                </a:solidFill>
                <a:latin typeface="Computer Says No"/>
              </a:rPr>
              <a:t>CHÚ Ý!</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120"/>
          <a:stretch>
            <a:fillRect/>
          </a:stretch>
        </p:blipFill>
        <p:spPr>
          <a:xfrm>
            <a:off x="5550110" y="721783"/>
            <a:ext cx="7187781" cy="2980447"/>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78867"/>
          <a:stretch>
            <a:fillRect/>
          </a:stretch>
        </p:blipFill>
        <p:spPr>
          <a:xfrm rot="-5400000">
            <a:off x="-2601902" y="4659302"/>
            <a:ext cx="8177065" cy="915861"/>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78867"/>
          <a:stretch>
            <a:fillRect/>
          </a:stretch>
        </p:blipFill>
        <p:spPr>
          <a:xfrm rot="5400000">
            <a:off x="12712837" y="4659302"/>
            <a:ext cx="8177065" cy="9158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644</Words>
  <Application>Microsoft Office PowerPoint</Application>
  <PresentationFormat>Custom</PresentationFormat>
  <Paragraphs>46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Computer Says No</vt:lpstr>
      <vt:lpstr>Calibri</vt:lpstr>
      <vt:lpstr>HK Modular Bold Italics</vt:lpstr>
      <vt:lpstr>Arial</vt:lpstr>
      <vt:lpstr>HK Modular</vt:lpstr>
      <vt:lpstr>Computer Says No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Surf Game</dc:title>
  <cp:lastModifiedBy>Bảo Việt Đặng</cp:lastModifiedBy>
  <cp:revision>2</cp:revision>
  <dcterms:created xsi:type="dcterms:W3CDTF">2006-08-16T00:00:00Z</dcterms:created>
  <dcterms:modified xsi:type="dcterms:W3CDTF">2022-12-02T17:43:44Z</dcterms:modified>
  <dc:identifier>DAFSXKNNZrs</dc:identifier>
</cp:coreProperties>
</file>